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3" r:id="rId4"/>
    <p:sldMasterId id="2147483681" r:id="rId5"/>
    <p:sldMasterId id="2147483693" r:id="rId6"/>
  </p:sldMasterIdLst>
  <p:notesMasterIdLst>
    <p:notesMasterId r:id="rId8"/>
  </p:notesMasterIdLst>
  <p:handoutMasterIdLst>
    <p:handoutMasterId r:id="rId48"/>
  </p:handoutMasterIdLst>
  <p:sldIdLst>
    <p:sldId id="699" r:id="rId7"/>
    <p:sldId id="873" r:id="rId9"/>
    <p:sldId id="885" r:id="rId10"/>
    <p:sldId id="874" r:id="rId11"/>
    <p:sldId id="876" r:id="rId12"/>
    <p:sldId id="875" r:id="rId13"/>
    <p:sldId id="863" r:id="rId14"/>
    <p:sldId id="886" r:id="rId15"/>
    <p:sldId id="864" r:id="rId16"/>
    <p:sldId id="866" r:id="rId17"/>
    <p:sldId id="865" r:id="rId18"/>
    <p:sldId id="868" r:id="rId19"/>
    <p:sldId id="870" r:id="rId20"/>
    <p:sldId id="877" r:id="rId21"/>
    <p:sldId id="878" r:id="rId22"/>
    <p:sldId id="879" r:id="rId23"/>
    <p:sldId id="880" r:id="rId24"/>
    <p:sldId id="887" r:id="rId25"/>
    <p:sldId id="882" r:id="rId26"/>
    <p:sldId id="883" r:id="rId27"/>
    <p:sldId id="884" r:id="rId28"/>
    <p:sldId id="909" r:id="rId29"/>
    <p:sldId id="912" r:id="rId30"/>
    <p:sldId id="910" r:id="rId31"/>
    <p:sldId id="913" r:id="rId32"/>
    <p:sldId id="914" r:id="rId33"/>
    <p:sldId id="919" r:id="rId34"/>
    <p:sldId id="920" r:id="rId35"/>
    <p:sldId id="921" r:id="rId36"/>
    <p:sldId id="922" r:id="rId37"/>
    <p:sldId id="923" r:id="rId38"/>
    <p:sldId id="925" r:id="rId39"/>
    <p:sldId id="926" r:id="rId40"/>
    <p:sldId id="927" r:id="rId41"/>
    <p:sldId id="928" r:id="rId42"/>
    <p:sldId id="924" r:id="rId43"/>
    <p:sldId id="888" r:id="rId44"/>
    <p:sldId id="889" r:id="rId45"/>
    <p:sldId id="890" r:id="rId46"/>
    <p:sldId id="907" r:id="rId47"/>
  </p:sldIdLst>
  <p:sldSz cx="9144000" cy="5143500" type="screen16x9"/>
  <p:notesSz cx="6858000" cy="9144000"/>
  <p:custDataLst>
    <p:tags r:id="rId53"/>
  </p:custDataLst>
  <p:defaultTextStyle>
    <a:defPPr>
      <a:defRPr lang="en-US"/>
    </a:defPPr>
    <a:lvl1pPr marL="0" lvl="0" indent="0" algn="l" defTabSz="91440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600" b="1"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9pPr>
  </p:defaultTextStyle>
  <p:extLst>
    <p:ext uri="{EFAFB233-063F-42B5-8137-9DF3F51BA10A}">
      <p15:sldGuideLst xmlns:p15="http://schemas.microsoft.com/office/powerpoint/2012/main">
        <p15:guide id="1" orient="horz" pos="163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foru" initials="j" lastIdx="1"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F7F7F"/>
    <a:srgbClr val="C51A2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howGuides="1">
      <p:cViewPr varScale="1">
        <p:scale>
          <a:sx n="104" d="100"/>
          <a:sy n="104" d="100"/>
        </p:scale>
        <p:origin x="-396" y="-84"/>
      </p:cViewPr>
      <p:guideLst>
        <p:guide orient="horz" pos="163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notesMaster" Target="notesMasters/notesMaster1.xml"/><Relationship Id="rId7" Type="http://schemas.openxmlformats.org/officeDocument/2006/relationships/slide" Target="slides/slide1.xml"/><Relationship Id="rId6" Type="http://schemas.openxmlformats.org/officeDocument/2006/relationships/slideMaster" Target="slideMasters/slideMaster5.xml"/><Relationship Id="rId53" Type="http://schemas.openxmlformats.org/officeDocument/2006/relationships/tags" Target="tags/tag145.xml"/><Relationship Id="rId52" Type="http://schemas.openxmlformats.org/officeDocument/2006/relationships/commentAuthors" Target="commentAuthors.xml"/><Relationship Id="rId51" Type="http://schemas.openxmlformats.org/officeDocument/2006/relationships/tableStyles" Target="tableStyles.xml"/><Relationship Id="rId50" Type="http://schemas.openxmlformats.org/officeDocument/2006/relationships/viewProps" Target="viewProps.xml"/><Relationship Id="rId5" Type="http://schemas.openxmlformats.org/officeDocument/2006/relationships/slideMaster" Target="slideMasters/slideMaster4.xml"/><Relationship Id="rId49" Type="http://schemas.openxmlformats.org/officeDocument/2006/relationships/presProps" Target="presProps.xml"/><Relationship Id="rId48" Type="http://schemas.openxmlformats.org/officeDocument/2006/relationships/handoutMaster" Target="handoutMasters/handoutMaster1.xml"/><Relationship Id="rId47" Type="http://schemas.openxmlformats.org/officeDocument/2006/relationships/slide" Target="slides/slide40.xml"/><Relationship Id="rId46" Type="http://schemas.openxmlformats.org/officeDocument/2006/relationships/slide" Target="slides/slide39.xml"/><Relationship Id="rId45" Type="http://schemas.openxmlformats.org/officeDocument/2006/relationships/slide" Target="slides/slide38.xml"/><Relationship Id="rId44" Type="http://schemas.openxmlformats.org/officeDocument/2006/relationships/slide" Target="slides/slide37.xml"/><Relationship Id="rId43" Type="http://schemas.openxmlformats.org/officeDocument/2006/relationships/slide" Target="slides/slide36.xml"/><Relationship Id="rId42" Type="http://schemas.openxmlformats.org/officeDocument/2006/relationships/slide" Target="slides/slide35.xml"/><Relationship Id="rId41" Type="http://schemas.openxmlformats.org/officeDocument/2006/relationships/slide" Target="slides/slide34.xml"/><Relationship Id="rId40" Type="http://schemas.openxmlformats.org/officeDocument/2006/relationships/slide" Target="slides/slide33.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slide" Target="slides/slide7.xml"/><Relationship Id="rId13" Type="http://schemas.openxmlformats.org/officeDocument/2006/relationships/slide" Target="slides/slide6.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lstStyle>
            <a:lvl1pPr>
              <a:defRPr sz="1200" smtClean="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3" name="日期占位符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lstStyle>
            <a:lvl1pPr algn="r">
              <a:defRPr sz="1200" smtClean="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lstStyle>
            <a:lvl1pPr>
              <a:defRPr sz="1200" smtClean="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lstStyle/>
          <a:p>
            <a:pPr lvl="0" algn="r" eaLnBrk="1" fontAlgn="base" hangingPunct="1"/>
            <a:fld id="{9A0DB2DC-4C9A-4742-B13C-FB6460FD3503}" type="slidenum">
              <a:rPr lang="zh-CN" altLang="en-US" sz="1200" strike="noStrike" noProof="1" dirty="0">
                <a:latin typeface="Calibri" panose="020F0502020204030204" pitchFamily="34" charset="0"/>
                <a:ea typeface="宋体" panose="02010600030101010101" pitchFamily="2" charset="-122"/>
                <a:cs typeface="+mn-ea"/>
              </a:rPr>
            </a:fld>
            <a:endParaRPr lang="zh-CN" altLang="en-US" sz="1200" strike="noStrike" noProof="1">
              <a:ea typeface="宋体" panose="02010600030101010101" pitchFamily="2"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幻灯片图像占位符 6144"/>
          <p:cNvSpPr>
            <a:spLocks noGrp="1" noRot="1" noChangeAspect="1"/>
          </p:cNvSpPr>
          <p:nvPr>
            <p:ph type="sldImg"/>
          </p:nvPr>
        </p:nvSpPr>
        <p:spPr>
          <a:xfrm>
            <a:off x="1143000" y="685800"/>
            <a:ext cx="4572000" cy="3429000"/>
          </a:xfrm>
          <a:prstGeom prst="rect">
            <a:avLst/>
          </a:prstGeom>
          <a:noFill/>
          <a:ln w="9525">
            <a:noFill/>
          </a:ln>
        </p:spPr>
      </p:sp>
      <p:sp>
        <p:nvSpPr>
          <p:cNvPr id="6147" name="文本占位符 6145"/>
          <p:cNvSpPr>
            <a:spLocks noGrp="1" noChangeArrowheads="1"/>
          </p:cNvSpPr>
          <p:nvPr>
            <p:ph type="body" sz="quarter" idx="4294967295"/>
          </p:nvPr>
        </p:nvSpPr>
        <p:spPr bwMode="auto">
          <a:xfrm>
            <a:off x="914400" y="4343400"/>
            <a:ext cx="5029200" cy="4114800"/>
          </a:xfrm>
          <a:prstGeom prst="rect">
            <a:avLst/>
          </a:prstGeom>
          <a:noFill/>
          <a:ln w="9525">
            <a:noFill/>
            <a:miter lim="800000"/>
          </a:ln>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Click to edit Master text styles</a:t>
            </a:r>
            <a:endPar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pPr marL="0" marR="0" lvl="1" indent="22860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Second level</a:t>
            </a:r>
            <a:endPar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pPr marL="0" marR="0" lvl="2" indent="45720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Third level</a:t>
            </a:r>
            <a:endPar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pPr marL="0" marR="0" lvl="3" indent="68580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Fourth level</a:t>
            </a:r>
            <a:endPar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pPr marL="0" marR="0" lvl="4" indent="91440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Fifth level</a:t>
            </a:r>
            <a:endParaRPr kumimoji="0" lang="en-US" altLang="zh-CN" sz="1200" b="0" i="0" u="none" strike="noStrike" kern="1200" cap="none" spc="0" normalizeH="0" baseline="0" noProof="0" smtClean="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buFont typeface="Arial" panose="020B0604020202020204" pitchFamily="34" charset="0"/>
      <a:defRPr sz="1200" kern="12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1pPr>
    <a:lvl2pPr lvl="1" indent="228600" algn="l" rtl="0" eaLnBrk="0" fontAlgn="base" hangingPunct="0">
      <a:spcBef>
        <a:spcPct val="0"/>
      </a:spcBef>
      <a:spcAft>
        <a:spcPct val="0"/>
      </a:spcAft>
      <a:buFont typeface="Arial" panose="020B0604020202020204" pitchFamily="34" charset="0"/>
      <a:defRPr sz="1200" kern="12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lvl="2" indent="457200" algn="l" rtl="0" eaLnBrk="0" fontAlgn="base" hangingPunct="0">
      <a:spcBef>
        <a:spcPct val="0"/>
      </a:spcBef>
      <a:spcAft>
        <a:spcPct val="0"/>
      </a:spcAft>
      <a:buFont typeface="Arial" panose="020B0604020202020204" pitchFamily="34" charset="0"/>
      <a:defRPr sz="1200" kern="12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lvl="3" indent="685800" algn="l" rtl="0" eaLnBrk="0" fontAlgn="base" hangingPunct="0">
      <a:spcBef>
        <a:spcPct val="0"/>
      </a:spcBef>
      <a:spcAft>
        <a:spcPct val="0"/>
      </a:spcAft>
      <a:buFont typeface="Arial" panose="020B0604020202020204" pitchFamily="34" charset="0"/>
      <a:defRPr sz="1200" kern="12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lvl="4" indent="914400" algn="l" rtl="0" eaLnBrk="0" fontAlgn="base" hangingPunct="0">
      <a:spcBef>
        <a:spcPct val="0"/>
      </a:spcBef>
      <a:spcAft>
        <a:spcPct val="0"/>
      </a:spcAft>
      <a:buFont typeface="Arial" panose="020B0604020202020204" pitchFamily="34" charset="0"/>
      <a:defRPr sz="1200" kern="12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2286000" lvl="5" indent="914400" algn="l" defTabSz="914400" eaLnBrk="1" fontAlgn="base" latinLnBrk="0" hangingPunct="0">
      <a:lnSpc>
        <a:spcPct val="100000"/>
      </a:lnSpc>
      <a:spcBef>
        <a:spcPct val="0"/>
      </a:spcBef>
      <a:spcAft>
        <a:spcPct val="0"/>
      </a:spcAft>
      <a:buNone/>
      <a:defRPr sz="1200" b="0"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6pPr>
    <a:lvl7pPr marL="2743200" lvl="6" indent="914400" algn="l" defTabSz="914400" eaLnBrk="1" fontAlgn="base" latinLnBrk="0" hangingPunct="0">
      <a:lnSpc>
        <a:spcPct val="100000"/>
      </a:lnSpc>
      <a:spcBef>
        <a:spcPct val="0"/>
      </a:spcBef>
      <a:spcAft>
        <a:spcPct val="0"/>
      </a:spcAft>
      <a:buNone/>
      <a:defRPr sz="1200" b="0"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7pPr>
    <a:lvl8pPr marL="3200400" lvl="7" indent="914400" algn="l" defTabSz="914400" eaLnBrk="1" fontAlgn="base" latinLnBrk="0" hangingPunct="0">
      <a:lnSpc>
        <a:spcPct val="100000"/>
      </a:lnSpc>
      <a:spcBef>
        <a:spcPct val="0"/>
      </a:spcBef>
      <a:spcAft>
        <a:spcPct val="0"/>
      </a:spcAft>
      <a:buNone/>
      <a:defRPr sz="1200" b="0"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8pPr>
    <a:lvl9pPr marL="3657600" lvl="8" indent="914400" algn="l" defTabSz="914400" eaLnBrk="1" fontAlgn="base" latinLnBrk="0" hangingPunct="0">
      <a:lnSpc>
        <a:spcPct val="100000"/>
      </a:lnSpc>
      <a:spcBef>
        <a:spcPct val="0"/>
      </a:spcBef>
      <a:spcAft>
        <a:spcPct val="0"/>
      </a:spcAft>
      <a:buNone/>
      <a:defRPr sz="1200" b="0" i="0" u="none" kern="1200" baseline="0">
        <a:solidFill>
          <a:srgbClr val="000000"/>
        </a:solidFill>
        <a:latin typeface="Calibri" panose="020F0502020204030204" pitchFamily="34" charset="0"/>
        <a:ea typeface="Calibri" panose="020F0502020204030204" pitchFamily="34" charset="0"/>
        <a:sym typeface="Calibri" panose="020F050202020403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xfrm>
            <a:off x="381000" y="685800"/>
            <a:ext cx="6096000" cy="3429000"/>
          </a:xfrm>
          <a:noFill/>
        </p:spPr>
      </p:sp>
      <p:sp>
        <p:nvSpPr>
          <p:cNvPr id="46083" name="备注占位符 2"/>
          <p:cNvSpPr>
            <a:spLocks noGrp="1"/>
          </p:cNvSpPr>
          <p:nvPr>
            <p:ph type="body" idx="1"/>
          </p:nvPr>
        </p:nvSpPr>
        <p:spPr bwMode="auto">
          <a:noFill/>
        </p:spPr>
        <p:txBody>
          <a:bodyPr/>
          <a:lstStyle/>
          <a:p>
            <a:pPr eaLnBrk="1" hangingPunct="1">
              <a:spcBef>
                <a:spcPct val="0"/>
              </a:spcBef>
            </a:pPr>
            <a:endParaRPr lang="zh-CN" altLang="en-US" dirty="0" smtClean="0">
              <a:solidFill>
                <a:srgbClr val="000000"/>
              </a:solidFill>
              <a:ea typeface="宋体"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4294967295"/>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4294967295"/>
          </p:nvPr>
        </p:nvSpPr>
        <p:spPr/>
        <p:txBody>
          <a:bodyPr/>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4294967295"/>
          </p:nvPr>
        </p:nvSpPr>
        <p:spPr/>
        <p:txBody>
          <a:bodyPr/>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4294967295"/>
          </p:nvPr>
        </p:nvSpPr>
        <p:spPr/>
        <p:txBody>
          <a:bodyPr/>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4294967295"/>
          </p:nvPr>
        </p:nvSpPr>
        <p:spPr/>
        <p:txBody>
          <a:bodyPr/>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4294967295"/>
          </p:nvPr>
        </p:nvSpPr>
        <p:spPr/>
        <p:txBody>
          <a:bodyPr/>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4294967295"/>
          </p:nvPr>
        </p:nvSpPr>
        <p:spPr/>
        <p:txBody>
          <a:bodyPr/>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4294967295"/>
          </p:nvPr>
        </p:nvSpPr>
        <p:spPr/>
        <p:txBody>
          <a:bodyPr/>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xfrm>
            <a:off x="381000" y="685800"/>
            <a:ext cx="6096000" cy="3429000"/>
          </a:xfrm>
          <a:noFill/>
        </p:spPr>
      </p:sp>
      <p:sp>
        <p:nvSpPr>
          <p:cNvPr id="46083" name="备注占位符 2"/>
          <p:cNvSpPr>
            <a:spLocks noGrp="1"/>
          </p:cNvSpPr>
          <p:nvPr>
            <p:ph type="body" idx="1"/>
          </p:nvPr>
        </p:nvSpPr>
        <p:spPr bwMode="auto">
          <a:noFill/>
        </p:spPr>
        <p:txBody>
          <a:bodyPr/>
          <a:lstStyle/>
          <a:p>
            <a:pPr eaLnBrk="1" hangingPunct="1">
              <a:spcBef>
                <a:spcPct val="0"/>
              </a:spcBef>
            </a:pPr>
            <a:endParaRPr lang="zh-CN" altLang="en-US" dirty="0" smtClean="0">
              <a:solidFill>
                <a:srgbClr val="000000"/>
              </a:solidFill>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4294967295"/>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4294967295"/>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4294967295"/>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4294967295"/>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4294967295"/>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4294967295"/>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4294967295"/>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4294967295"/>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7" Type="http://schemas.openxmlformats.org/officeDocument/2006/relationships/tags" Target="../tags/tag83.xml"/><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9" Type="http://schemas.openxmlformats.org/officeDocument/2006/relationships/tags" Target="../tags/tag91.xml"/><Relationship Id="rId8" Type="http://schemas.openxmlformats.org/officeDocument/2006/relationships/tags" Target="../tags/tag90.xml"/><Relationship Id="rId7" Type="http://schemas.openxmlformats.org/officeDocument/2006/relationships/tags" Target="../tags/tag89.xml"/><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tags" Target="../tags/tag107.xml"/><Relationship Id="rId3" Type="http://schemas.openxmlformats.org/officeDocument/2006/relationships/tags" Target="../tags/tag106.xml"/><Relationship Id="rId2" Type="http://schemas.openxmlformats.org/officeDocument/2006/relationships/tags" Target="../tags/tag105.xml"/><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tags" Target="../tags/tag116.xml"/><Relationship Id="rId3" Type="http://schemas.openxmlformats.org/officeDocument/2006/relationships/tags" Target="../tags/tag115.xml"/><Relationship Id="rId2" Type="http://schemas.openxmlformats.org/officeDocument/2006/relationships/tags" Target="../tags/tag114.xml"/><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2701529"/>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灯片编号占位符 3"/>
          <p:cNvSpPr>
            <a:spLocks noGrp="1"/>
          </p:cNvSpPr>
          <p:nvPr>
            <p:ph type="sldNum" sz="quarter" idx="10"/>
          </p:nvPr>
        </p:nvSpPr>
        <p:spPr/>
        <p:txBody>
          <a:bodyPr/>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灯片编号占位符 3"/>
          <p:cNvSpPr>
            <a:spLocks noGrp="1"/>
          </p:cNvSpPr>
          <p:nvPr>
            <p:ph type="sldNum" sz="quarter" idx="10"/>
          </p:nvPr>
        </p:nvSpPr>
        <p:spPr/>
        <p:txBody>
          <a:bodyPr/>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68263"/>
            <a:ext cx="2057400" cy="5075237"/>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68263"/>
            <a:ext cx="6052930" cy="5075237"/>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灯片编号占位符 3"/>
          <p:cNvSpPr>
            <a:spLocks noGrp="1"/>
          </p:cNvSpPr>
          <p:nvPr>
            <p:ph type="sldNum" sz="quarter" idx="10"/>
          </p:nvPr>
        </p:nvSpPr>
        <p:spPr/>
        <p:txBody>
          <a:bodyPr/>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28650" y="4767263"/>
            <a:ext cx="2057400" cy="273844"/>
          </a:xfrm>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a:xfrm>
            <a:off x="3028950" y="4767263"/>
            <a:ext cx="3086100" cy="273844"/>
          </a:xfrm>
        </p:spPr>
        <p:txBody>
          <a:bodyPr/>
          <a:lstStyle/>
          <a:p>
            <a:endParaRPr lang="zh-CN" altLang="en-US"/>
          </a:p>
        </p:txBody>
      </p:sp>
      <p:sp>
        <p:nvSpPr>
          <p:cNvPr id="5" name="灯片编号占位符 4"/>
          <p:cNvSpPr>
            <a:spLocks noGrp="1"/>
          </p:cNvSpPr>
          <p:nvPr>
            <p:ph type="sldNum" sz="quarter" idx="12"/>
          </p:nvPr>
        </p:nvSpPr>
        <p:spPr>
          <a:xfrm>
            <a:off x="6457950" y="4767263"/>
            <a:ext cx="2057400" cy="273844"/>
          </a:xfrm>
        </p:spPr>
        <p:txBody>
          <a:bodyPr/>
          <a:lstStyle/>
          <a:p>
            <a:fld id="{7D9BB5D0-35E4-459D-AEF3-FE4D7C45CC19}" type="slidenum">
              <a:rPr lang="zh-CN" altLang="en-US" smtClean="0"/>
            </a:fld>
            <a:endParaRPr lang="zh-CN" altLang="en-US"/>
          </a:p>
        </p:txBody>
      </p:sp>
      <p:sp>
        <p:nvSpPr>
          <p:cNvPr id="6" name="矩形 5"/>
          <p:cNvSpPr/>
          <p:nvPr userDrawn="1"/>
        </p:nvSpPr>
        <p:spPr>
          <a:xfrm>
            <a:off x="-24765" y="-6191"/>
            <a:ext cx="9168765" cy="51558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200"/>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899100" y="685800"/>
            <a:ext cx="7349400" cy="1927800"/>
          </a:xfrm>
        </p:spPr>
        <p:txBody>
          <a:bodyPr lIns="90000" tIns="46800" rIns="90000" bIns="46800" anchor="b" anchorCtr="0">
            <a:normAutofit/>
          </a:bodyPr>
          <a:lstStyle>
            <a:lvl1pPr algn="ctr">
              <a:defRPr sz="45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899100" y="2670300"/>
            <a:ext cx="7349400" cy="1104300"/>
          </a:xfrm>
        </p:spPr>
        <p:txBody>
          <a:bodyPr lIns="90000" tIns="46800" rIns="90000" bIns="46800">
            <a:normAutofit/>
          </a:bodyPr>
          <a:lstStyle>
            <a:lvl1pPr marL="0" indent="0" algn="ctr" eaLnBrk="1" fontAlgn="auto" latinLnBrk="0" hangingPunct="1">
              <a:lnSpc>
                <a:spcPct val="110000"/>
              </a:lnSpc>
              <a:buNone/>
              <a:defRPr sz="1800" u="none" strike="noStrike" kern="1200" cap="none" spc="200" normalizeH="0" baseline="0">
                <a:solidFill>
                  <a:schemeClr val="tx1">
                    <a:lumMod val="65000"/>
                    <a:lumOff val="35000"/>
                  </a:schemeClr>
                </a:solidFill>
                <a:uFillTx/>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456300" y="1117800"/>
            <a:ext cx="8226900" cy="3569400"/>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3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1714500" indent="0">
              <a:buNone/>
              <a:defRPr/>
            </a:lvl6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493100" y="2886300"/>
            <a:ext cx="5826600" cy="575100"/>
          </a:xfrm>
        </p:spPr>
        <p:txBody>
          <a:bodyPr lIns="90000" tIns="46800" rIns="90000" bIns="46800" anchor="b" anchorCtr="0">
            <a:normAutofit/>
          </a:bodyPr>
          <a:lstStyle>
            <a:lvl1pPr>
              <a:defRPr sz="33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493100" y="3461400"/>
            <a:ext cx="5826600" cy="650700"/>
          </a:xfrm>
        </p:spPr>
        <p:txBody>
          <a:bodyPr lIns="90000" tIns="46800" rIns="90000" bIns="46800">
            <a:normAutofit/>
          </a:bodyPr>
          <a:lstStyle>
            <a:lvl1pPr marL="0" indent="0" eaLnBrk="1" fontAlgn="auto" latinLnBrk="0" hangingPunct="1">
              <a:lnSpc>
                <a:spcPct val="130000"/>
              </a:lnSpc>
              <a:buNone/>
              <a:defRPr kumimoji="0" lang="zh-CN" altLang="en-US" sz="135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456300" y="1125900"/>
            <a:ext cx="3882600" cy="3561300"/>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4808700" y="1125900"/>
            <a:ext cx="3882600" cy="3561300"/>
          </a:xfrm>
        </p:spPr>
        <p:txBody>
          <a:bodyPr lIns="90000" tIns="46800" rIns="90000" bIns="46800">
            <a:normAutofit/>
          </a:bodyPr>
          <a:lstStyle>
            <a:lvl1pPr marL="171450" indent="-171450" eaLnBrk="1" fontAlgn="auto" latinLnBrk="0" hangingPunct="1">
              <a:lnSpc>
                <a:spcPct val="130000"/>
              </a:lnSpc>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514350" indent="-17145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2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857250" indent="-171450" eaLnBrk="1" fontAlgn="auto" latinLnBrk="0" hangingPunct="1">
              <a:lnSpc>
                <a:spcPct val="120000"/>
              </a:lnSpc>
              <a:buFont typeface="Arial" panose="020B0604020202020204" pitchFamily="34" charset="0"/>
              <a:buChar char="●"/>
              <a:defRPr sz="12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200150" indent="-171450" eaLnBrk="1" fontAlgn="auto" latinLnBrk="0" hangingPunct="1">
              <a:lnSpc>
                <a:spcPct val="120000"/>
              </a:lnSpc>
              <a:buFont typeface="Wingdings" panose="05000000000000000000" charset="0"/>
              <a:buChar char=""/>
              <a:defRPr sz="105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050" u="none" strike="noStrike" kern="1200" cap="none" spc="150" normalizeH="0">
                <a:solidFill>
                  <a:schemeClr val="tx1">
                    <a:lumMod val="65000"/>
                    <a:lumOff val="3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456300" y="1071900"/>
            <a:ext cx="4006800" cy="286200"/>
          </a:xfrm>
        </p:spPr>
        <p:txBody>
          <a:bodyPr lIns="101600" tIns="38100" rIns="76200" bIns="38100" anchor="t" anchorCtr="0">
            <a:normAutofit/>
          </a:bodyPr>
          <a:lstStyle>
            <a:lvl1pPr marL="0" indent="0" eaLnBrk="1" fontAlgn="auto" latinLnBrk="0" hangingPunct="1">
              <a:lnSpc>
                <a:spcPct val="100000"/>
              </a:lnSpc>
              <a:spcAft>
                <a:spcPts val="0"/>
              </a:spcAft>
              <a:buNone/>
              <a:defRPr sz="15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456300" y="1390500"/>
            <a:ext cx="4006800" cy="3296700"/>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3" y="1066297"/>
            <a:ext cx="4006800" cy="2862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3" y="1390500"/>
            <a:ext cx="4006800" cy="3296700"/>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灯片编号占位符 3"/>
          <p:cNvSpPr>
            <a:spLocks noGrp="1"/>
          </p:cNvSpPr>
          <p:nvPr>
            <p:ph type="sldNum" sz="quarter" idx="10"/>
          </p:nvPr>
        </p:nvSpPr>
        <p:spPr/>
        <p:txBody>
          <a:bodyPr/>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456300" y="1166400"/>
            <a:ext cx="3924808" cy="3456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4762800" y="1166400"/>
            <a:ext cx="3920400" cy="3456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3429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7676100" y="685800"/>
            <a:ext cx="783000" cy="37719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1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685800" y="685800"/>
            <a:ext cx="6876900" cy="3771900"/>
          </a:xfrm>
        </p:spPr>
        <p:txBody>
          <a:bodyPr vert="eaVert" lIns="46800" tIns="46800" rIns="46800" bIns="46800"/>
          <a:lstStyle>
            <a:lvl1pPr marL="171450" indent="-17145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514350" indent="-17145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857250" indent="-17145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200150" indent="-17145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1543050" indent="-17145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456300" y="580500"/>
            <a:ext cx="8229600" cy="4112100"/>
          </a:xfrm>
        </p:spPr>
        <p:txBody>
          <a:bodyPr/>
          <a:lstStyle>
            <a:lvl1pPr marL="171450" indent="-17145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514350" indent="-17145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857250" indent="-17145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200150" indent="-17145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1543050" indent="-17145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899100" y="1863000"/>
            <a:ext cx="7349400" cy="7641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45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899100" y="2670300"/>
            <a:ext cx="7349400" cy="353700"/>
          </a:xfrm>
        </p:spPr>
        <p:txBody>
          <a:bodyPr lIns="90000" tIns="46800" rIns="90000" bIns="46800">
            <a:normAutofit/>
          </a:bodyPr>
          <a:lstStyle>
            <a:lvl1pPr marL="0" indent="0" algn="ctr">
              <a:lnSpc>
                <a:spcPct val="110000"/>
              </a:lnSpc>
              <a:buNone/>
              <a:defRPr sz="18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259080" y="72390"/>
            <a:ext cx="5461159" cy="393859"/>
          </a:xfrm>
        </p:spPr>
        <p:txBody>
          <a:bodyPr anchor="b"/>
          <a:lstStyle>
            <a:lvl1pPr algn="l">
              <a:defRPr sz="1500"/>
            </a:lvl1p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标题 7"/>
          <p:cNvSpPr>
            <a:spLocks noGrp="1"/>
          </p:cNvSpPr>
          <p:nvPr>
            <p:ph type="ctrTitle"/>
          </p:nvPr>
        </p:nvSpPr>
        <p:spPr>
          <a:xfrm>
            <a:off x="259080" y="72390"/>
            <a:ext cx="5461159" cy="393859"/>
          </a:xfrm>
        </p:spPr>
        <p:txBody>
          <a:bodyPr anchor="b"/>
          <a:lstStyle>
            <a:lvl1pPr algn="l">
              <a:defRPr sz="1500"/>
            </a:lvl1p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628650" y="1722835"/>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8" name="标题 7"/>
          <p:cNvSpPr>
            <a:spLocks noGrp="1"/>
          </p:cNvSpPr>
          <p:nvPr>
            <p:ph type="ctrTitle"/>
          </p:nvPr>
        </p:nvSpPr>
        <p:spPr>
          <a:xfrm>
            <a:off x="259080" y="72390"/>
            <a:ext cx="5461159" cy="393859"/>
          </a:xfrm>
        </p:spPr>
        <p:txBody>
          <a:bodyPr anchor="b"/>
          <a:lstStyle>
            <a:lvl1pPr algn="l">
              <a:defRPr sz="1500"/>
            </a:lvl1p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标题 7"/>
          <p:cNvSpPr>
            <a:spLocks noGrp="1"/>
          </p:cNvSpPr>
          <p:nvPr>
            <p:ph type="ctrTitle"/>
          </p:nvPr>
        </p:nvSpPr>
        <p:spPr>
          <a:xfrm>
            <a:off x="259080" y="72390"/>
            <a:ext cx="5461159" cy="393859"/>
          </a:xfrm>
        </p:spPr>
        <p:txBody>
          <a:bodyPr anchor="b"/>
          <a:lstStyle>
            <a:lvl1pPr algn="l">
              <a:defRPr sz="1500"/>
            </a:lvl1p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8" name="标题 7"/>
          <p:cNvSpPr>
            <a:spLocks noGrp="1"/>
          </p:cNvSpPr>
          <p:nvPr>
            <p:ph type="ctrTitle"/>
          </p:nvPr>
        </p:nvSpPr>
        <p:spPr>
          <a:xfrm>
            <a:off x="259080" y="72390"/>
            <a:ext cx="5461159" cy="393859"/>
          </a:xfrm>
        </p:spPr>
        <p:txBody>
          <a:bodyPr anchor="b"/>
          <a:lstStyle>
            <a:lvl1pPr algn="l">
              <a:defRPr sz="1500" b="1">
                <a:latin typeface="Microsoft YaHei Bold" panose="020B0502040204020203" charset="-122"/>
                <a:ea typeface="Microsoft YaHei Bold" panose="020B0502040204020203" charset="-122"/>
              </a:defRPr>
            </a:lvl1p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28650" y="4767263"/>
            <a:ext cx="2057400" cy="273844"/>
          </a:xfrm>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a:xfrm>
            <a:off x="3028950" y="4767263"/>
            <a:ext cx="3086100" cy="273844"/>
          </a:xfrm>
        </p:spPr>
        <p:txBody>
          <a:bodyPr/>
          <a:lstStyle/>
          <a:p>
            <a:endParaRPr lang="zh-CN" altLang="en-US"/>
          </a:p>
        </p:txBody>
      </p:sp>
      <p:sp>
        <p:nvSpPr>
          <p:cNvPr id="5" name="灯片编号占位符 4"/>
          <p:cNvSpPr>
            <a:spLocks noGrp="1"/>
          </p:cNvSpPr>
          <p:nvPr>
            <p:ph type="sldNum" sz="quarter" idx="12"/>
          </p:nvPr>
        </p:nvSpPr>
        <p:spPr>
          <a:xfrm>
            <a:off x="6457950" y="4767263"/>
            <a:ext cx="2057400" cy="273844"/>
          </a:xfrm>
        </p:spPr>
        <p:txBody>
          <a:bodyPr/>
          <a:lstStyle/>
          <a:p>
            <a:fld id="{7D9BB5D0-35E4-459D-AEF3-FE4D7C45CC19}" type="slidenum">
              <a:rPr lang="zh-CN" altLang="en-US" smtClean="0"/>
            </a:fld>
            <a:endParaRPr lang="zh-CN" altLang="en-US"/>
          </a:p>
        </p:txBody>
      </p:sp>
      <p:sp>
        <p:nvSpPr>
          <p:cNvPr id="6" name="矩形 5"/>
          <p:cNvSpPr/>
          <p:nvPr userDrawn="1"/>
        </p:nvSpPr>
        <p:spPr>
          <a:xfrm>
            <a:off x="-24765" y="-6191"/>
            <a:ext cx="9168765" cy="51558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200"/>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3442097"/>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灯片编号占位符 3"/>
          <p:cNvSpPr>
            <a:spLocks noGrp="1"/>
          </p:cNvSpPr>
          <p:nvPr>
            <p:ph type="sldNum" sz="quarter" idx="10"/>
          </p:nvPr>
        </p:nvSpPr>
        <p:spPr/>
        <p:txBody>
          <a:bodyPr/>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8" name="标题 7"/>
          <p:cNvSpPr>
            <a:spLocks noGrp="1"/>
          </p:cNvSpPr>
          <p:nvPr>
            <p:ph type="ctrTitle"/>
          </p:nvPr>
        </p:nvSpPr>
        <p:spPr>
          <a:xfrm>
            <a:off x="259080" y="72390"/>
            <a:ext cx="5461159" cy="393859"/>
          </a:xfrm>
        </p:spPr>
        <p:txBody>
          <a:bodyPr anchor="b"/>
          <a:lstStyle>
            <a:lvl1pPr algn="l">
              <a:defRPr sz="1500"/>
            </a:lvl1pPr>
          </a:lstStyle>
          <a:p>
            <a:r>
              <a:rPr lang="zh-CN" altLang="en-US" smtClean="0"/>
              <a:t>单击此处编辑母版标题样式</a:t>
            </a:r>
            <a:endParaRPr lang="zh-CN" altLang="en-US"/>
          </a:p>
        </p:txBody>
      </p:sp>
      <p:sp>
        <p:nvSpPr>
          <p:cNvPr id="9" name="Shape 22"/>
          <p:cNvSpPr>
            <a:spLocks noChangeArrowheads="1"/>
          </p:cNvSpPr>
          <p:nvPr userDrawn="1"/>
        </p:nvSpPr>
        <p:spPr bwMode="auto">
          <a:xfrm>
            <a:off x="-952" y="134303"/>
            <a:ext cx="189000" cy="270000"/>
          </a:xfrm>
          <a:prstGeom prst="rect">
            <a:avLst/>
          </a:prstGeom>
          <a:solidFill>
            <a:srgbClr val="C51A24"/>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899100" y="685800"/>
            <a:ext cx="7349400" cy="1927800"/>
          </a:xfrm>
        </p:spPr>
        <p:txBody>
          <a:bodyPr lIns="90000" tIns="46800" rIns="90000" bIns="46800" anchor="b" anchorCtr="0">
            <a:normAutofit/>
          </a:bodyPr>
          <a:lstStyle>
            <a:lvl1pPr algn="ctr">
              <a:defRPr sz="45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899100" y="2670300"/>
            <a:ext cx="7349400" cy="1104300"/>
          </a:xfrm>
        </p:spPr>
        <p:txBody>
          <a:bodyPr lIns="90000" tIns="46800" rIns="90000" bIns="46800">
            <a:normAutofit/>
          </a:bodyPr>
          <a:lstStyle>
            <a:lvl1pPr marL="0" indent="0" algn="ctr" eaLnBrk="1" fontAlgn="auto" latinLnBrk="0" hangingPunct="1">
              <a:lnSpc>
                <a:spcPct val="110000"/>
              </a:lnSpc>
              <a:buNone/>
              <a:defRPr sz="1800" u="none" strike="noStrike" kern="1200" cap="none" spc="200" normalizeH="0" baseline="0">
                <a:solidFill>
                  <a:schemeClr val="tx1">
                    <a:lumMod val="65000"/>
                    <a:lumOff val="35000"/>
                  </a:schemeClr>
                </a:solidFill>
                <a:uFillTx/>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456300" y="1117800"/>
            <a:ext cx="8226900" cy="3569400"/>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3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1714500" indent="0">
              <a:buNone/>
              <a:defRPr/>
            </a:lvl6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493100" y="2886300"/>
            <a:ext cx="5826600" cy="575100"/>
          </a:xfrm>
        </p:spPr>
        <p:txBody>
          <a:bodyPr lIns="90000" tIns="46800" rIns="90000" bIns="46800" anchor="b" anchorCtr="0">
            <a:normAutofit/>
          </a:bodyPr>
          <a:lstStyle>
            <a:lvl1pPr>
              <a:defRPr sz="33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493100" y="3461400"/>
            <a:ext cx="5826600" cy="650700"/>
          </a:xfrm>
        </p:spPr>
        <p:txBody>
          <a:bodyPr lIns="90000" tIns="46800" rIns="90000" bIns="46800">
            <a:normAutofit/>
          </a:bodyPr>
          <a:lstStyle>
            <a:lvl1pPr marL="0" indent="0" eaLnBrk="1" fontAlgn="auto" latinLnBrk="0" hangingPunct="1">
              <a:lnSpc>
                <a:spcPct val="130000"/>
              </a:lnSpc>
              <a:buNone/>
              <a:defRPr kumimoji="0" lang="zh-CN" altLang="en-US" sz="135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456300" y="1125900"/>
            <a:ext cx="3882600" cy="3561300"/>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4808700" y="1125900"/>
            <a:ext cx="3882600" cy="3561300"/>
          </a:xfrm>
        </p:spPr>
        <p:txBody>
          <a:bodyPr lIns="90000" tIns="46800" rIns="90000" bIns="46800">
            <a:normAutofit/>
          </a:bodyPr>
          <a:lstStyle>
            <a:lvl1pPr marL="171450" indent="-171450" eaLnBrk="1" fontAlgn="auto" latinLnBrk="0" hangingPunct="1">
              <a:lnSpc>
                <a:spcPct val="130000"/>
              </a:lnSpc>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514350" indent="-17145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2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857250" indent="-171450" eaLnBrk="1" fontAlgn="auto" latinLnBrk="0" hangingPunct="1">
              <a:lnSpc>
                <a:spcPct val="120000"/>
              </a:lnSpc>
              <a:buFont typeface="Arial" panose="020B0604020202020204" pitchFamily="34" charset="0"/>
              <a:buChar char="●"/>
              <a:defRPr sz="12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200150" indent="-171450" eaLnBrk="1" fontAlgn="auto" latinLnBrk="0" hangingPunct="1">
              <a:lnSpc>
                <a:spcPct val="120000"/>
              </a:lnSpc>
              <a:buFont typeface="Wingdings" panose="05000000000000000000" charset="0"/>
              <a:buChar char=""/>
              <a:defRPr sz="105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050" u="none" strike="noStrike" kern="1200" cap="none" spc="150" normalizeH="0">
                <a:solidFill>
                  <a:schemeClr val="tx1">
                    <a:lumMod val="65000"/>
                    <a:lumOff val="3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456300" y="1071900"/>
            <a:ext cx="4006800" cy="286200"/>
          </a:xfrm>
        </p:spPr>
        <p:txBody>
          <a:bodyPr lIns="101600" tIns="38100" rIns="76200" bIns="38100" anchor="t" anchorCtr="0">
            <a:normAutofit/>
          </a:bodyPr>
          <a:lstStyle>
            <a:lvl1pPr marL="0" indent="0" eaLnBrk="1" fontAlgn="auto" latinLnBrk="0" hangingPunct="1">
              <a:lnSpc>
                <a:spcPct val="100000"/>
              </a:lnSpc>
              <a:spcAft>
                <a:spcPts val="0"/>
              </a:spcAft>
              <a:buNone/>
              <a:defRPr sz="15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456300" y="1390500"/>
            <a:ext cx="4006800" cy="3296700"/>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3" y="1066297"/>
            <a:ext cx="4006800" cy="2862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3" y="1390500"/>
            <a:ext cx="4006800" cy="3296700"/>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456300" y="1166400"/>
            <a:ext cx="3924808" cy="3456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4762800" y="1166400"/>
            <a:ext cx="3920400" cy="3456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3429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7676100" y="685800"/>
            <a:ext cx="783000" cy="37719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1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685800" y="685800"/>
            <a:ext cx="6876900" cy="3771900"/>
          </a:xfrm>
        </p:spPr>
        <p:txBody>
          <a:bodyPr vert="eaVert" lIns="46800" tIns="46800" rIns="46800" bIns="46800"/>
          <a:lstStyle>
            <a:lvl1pPr marL="171450" indent="-17145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514350" indent="-17145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857250" indent="-17145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200150" indent="-17145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1543050" indent="-17145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200150"/>
            <a:ext cx="4032504" cy="394335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200150"/>
            <a:ext cx="4032504" cy="394335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灯片编号占位符 4"/>
          <p:cNvSpPr>
            <a:spLocks noGrp="1"/>
          </p:cNvSpPr>
          <p:nvPr>
            <p:ph type="sldNum" sz="quarter" idx="10"/>
          </p:nvPr>
        </p:nvSpPr>
        <p:spPr/>
        <p:txBody>
          <a:bodyPr/>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456300" y="580500"/>
            <a:ext cx="8229600" cy="4112100"/>
          </a:xfrm>
        </p:spPr>
        <p:txBody>
          <a:bodyPr/>
          <a:lstStyle>
            <a:lvl1pPr marL="171450" indent="-17145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514350" indent="-17145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857250" indent="-17145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200150" indent="-17145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1543050" indent="-17145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899100" y="1863000"/>
            <a:ext cx="7349400" cy="7641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45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899100" y="2670300"/>
            <a:ext cx="7349400" cy="353700"/>
          </a:xfrm>
        </p:spPr>
        <p:txBody>
          <a:bodyPr lIns="90000" tIns="46800" rIns="90000" bIns="46800">
            <a:normAutofit/>
          </a:bodyPr>
          <a:lstStyle>
            <a:lvl1pPr marL="0" indent="0" algn="ctr">
              <a:lnSpc>
                <a:spcPct val="110000"/>
              </a:lnSpc>
              <a:buNone/>
              <a:defRPr sz="18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8"/>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灯片编号占位符 4"/>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灯片编号占位符 3"/>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333829"/>
            <a:ext cx="3655181" cy="617934"/>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1999034"/>
            <a:ext cx="3655181" cy="264321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333829"/>
            <a:ext cx="3673182" cy="617934"/>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1999034"/>
            <a:ext cx="3673182" cy="264321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灯片编号占位符 6"/>
          <p:cNvSpPr>
            <a:spLocks noGrp="1"/>
          </p:cNvSpPr>
          <p:nvPr>
            <p:ph type="sldNum" sz="quarter" idx="10"/>
          </p:nvPr>
        </p:nvSpPr>
        <p:spPr/>
        <p:txBody>
          <a:bodyPr/>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460375"/>
            <a:ext cx="5486400" cy="30861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06375"/>
            <a:ext cx="6019800" cy="438785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灯片编号占位符 2"/>
          <p:cNvSpPr>
            <a:spLocks noGrp="1"/>
          </p:cNvSpPr>
          <p:nvPr>
            <p:ph type="sldNum" sz="quarter" idx="10"/>
          </p:nvPr>
        </p:nvSpPr>
        <p:spPr/>
        <p:txBody>
          <a:bodyPr/>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灯片编号占位符 4"/>
          <p:cNvSpPr>
            <a:spLocks noGrp="1"/>
          </p:cNvSpPr>
          <p:nvPr>
            <p:ph type="sldNum" sz="quarter" idx="10"/>
          </p:nvPr>
        </p:nvSpPr>
        <p:spPr/>
        <p:txBody>
          <a:bodyPr/>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342901"/>
            <a:ext cx="4629150" cy="4052888"/>
          </a:xfrm>
        </p:spPr>
        <p:txBody>
          <a:bodyPr vert="horz" wrap="square" lIns="45718" tIns="45718" rIns="45718" bIns="45718" numCol="1" anchor="t" anchorCtr="0" compatLnSpc="1"/>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914400" rtl="0" eaLnBrk="0" fontAlgn="base" latinLnBrk="0" hangingPunct="0">
              <a:lnSpc>
                <a:spcPct val="100000"/>
              </a:lnSpc>
              <a:spcBef>
                <a:spcPts val="700"/>
              </a:spcBef>
              <a:spcAft>
                <a:spcPct val="0"/>
              </a:spcAft>
              <a:buClrTx/>
              <a:buSzPct val="100000"/>
              <a:buFont typeface="Arial" panose="020B0604020202020204" pitchFamily="34" charset="0"/>
              <a:buNone/>
              <a:defRPr/>
            </a:pPr>
            <a:endParaRPr kumimoji="0" lang="zh-CN" altLang="en-US" sz="2400" b="0" i="0" u="none" strike="noStrike" kern="1200" cap="none" spc="0" normalizeH="0" baseline="0" noProof="1">
              <a:ln>
                <a:noFill/>
              </a:ln>
              <a:solidFill>
                <a:srgbClr val="000000"/>
              </a:solidFill>
              <a:effectLst/>
              <a:uLnTx/>
              <a:uFillTx/>
              <a:latin typeface="+mn-lt"/>
              <a:ea typeface="+mn-ea"/>
              <a:cs typeface="Calibri" panose="020F0502020204030204" pitchFamily="34" charset="0"/>
              <a:sym typeface="Calibri" panose="020F0502020204030204" pitchFamily="34" charset="0"/>
            </a:endParaRPr>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灯片编号占位符 4"/>
          <p:cNvSpPr>
            <a:spLocks noGrp="1"/>
          </p:cNvSpPr>
          <p:nvPr>
            <p:ph type="sldNum" sz="quarter" idx="10"/>
          </p:nvPr>
        </p:nvSpPr>
        <p:spPr/>
        <p:txBody>
          <a:bodyPr/>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8" Type="http://schemas.openxmlformats.org/officeDocument/2006/relationships/theme" Target="../theme/theme2.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theme" Target="../theme/theme3.xml"/><Relationship Id="rId8" Type="http://schemas.openxmlformats.org/officeDocument/2006/relationships/image" Target="../media/image1.png"/><Relationship Id="rId7" Type="http://schemas.openxmlformats.org/officeDocument/2006/relationships/slideLayout" Target="../slideLayouts/slideLayout30.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39.xml"/><Relationship Id="rId8" Type="http://schemas.openxmlformats.org/officeDocument/2006/relationships/slideLayout" Target="../slideLayouts/slideLayout38.xml"/><Relationship Id="rId7" Type="http://schemas.openxmlformats.org/officeDocument/2006/relationships/slideLayout" Target="../slideLayouts/slideLayout37.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3" Type="http://schemas.openxmlformats.org/officeDocument/2006/relationships/slideLayout" Target="../slideLayouts/slideLayout33.xml"/><Relationship Id="rId2" Type="http://schemas.openxmlformats.org/officeDocument/2006/relationships/slideLayout" Target="../slideLayouts/slideLayout32.xml"/><Relationship Id="rId18" Type="http://schemas.openxmlformats.org/officeDocument/2006/relationships/theme" Target="../theme/theme4.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slideLayout" Target="../slideLayouts/slideLayout41.xml"/><Relationship Id="rId10" Type="http://schemas.openxmlformats.org/officeDocument/2006/relationships/slideLayout" Target="../slideLayouts/slideLayout40.xml"/><Relationship Id="rId1" Type="http://schemas.openxmlformats.org/officeDocument/2006/relationships/slideLayout" Target="../slideLayouts/slideLayout31.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0.xml"/><Relationship Id="rId8" Type="http://schemas.openxmlformats.org/officeDocument/2006/relationships/slideLayout" Target="../slideLayouts/slideLayout49.xml"/><Relationship Id="rId7" Type="http://schemas.openxmlformats.org/officeDocument/2006/relationships/slideLayout" Target="../slideLayouts/slideLayout48.xml"/><Relationship Id="rId6" Type="http://schemas.openxmlformats.org/officeDocument/2006/relationships/slideLayout" Target="../slideLayouts/slideLayout47.xml"/><Relationship Id="rId5" Type="http://schemas.openxmlformats.org/officeDocument/2006/relationships/slideLayout" Target="../slideLayouts/slideLayout46.xml"/><Relationship Id="rId4" Type="http://schemas.openxmlformats.org/officeDocument/2006/relationships/slideLayout" Target="../slideLayouts/slideLayout45.xml"/><Relationship Id="rId3" Type="http://schemas.openxmlformats.org/officeDocument/2006/relationships/slideLayout" Target="../slideLayouts/slideLayout44.xml"/><Relationship Id="rId2" Type="http://schemas.openxmlformats.org/officeDocument/2006/relationships/slideLayout" Target="../slideLayouts/slideLayout43.xml"/><Relationship Id="rId12" Type="http://schemas.openxmlformats.org/officeDocument/2006/relationships/theme" Target="../theme/theme5.xml"/><Relationship Id="rId11" Type="http://schemas.openxmlformats.org/officeDocument/2006/relationships/slideLayout" Target="../slideLayouts/slideLayout52.xml"/><Relationship Id="rId10" Type="http://schemas.openxmlformats.org/officeDocument/2006/relationships/slideLayout" Target="../slideLayouts/slideLayout51.xml"/><Relationship Id="rId1"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标题 1024"/>
          <p:cNvSpPr>
            <a:spLocks noGrp="1"/>
          </p:cNvSpPr>
          <p:nvPr>
            <p:ph type="title"/>
          </p:nvPr>
        </p:nvSpPr>
        <p:spPr>
          <a:xfrm>
            <a:off x="457200" y="68263"/>
            <a:ext cx="8229600" cy="1131887"/>
          </a:xfrm>
          <a:prstGeom prst="rect">
            <a:avLst/>
          </a:prstGeom>
          <a:noFill/>
          <a:ln w="12700">
            <a:noFill/>
          </a:ln>
        </p:spPr>
        <p:txBody>
          <a:bodyPr lIns="45718" tIns="45718" rIns="45718" bIns="45718" anchor="ctr"/>
          <a:lstStyle/>
          <a:p>
            <a:pPr lvl="0"/>
            <a:r>
              <a:rPr lang="en-US" altLang="zh-CN" dirty="0"/>
              <a:t>Click to edit Master title style</a:t>
            </a:r>
            <a:endParaRPr lang="en-US" altLang="zh-CN" dirty="0"/>
          </a:p>
        </p:txBody>
      </p:sp>
      <p:sp>
        <p:nvSpPr>
          <p:cNvPr id="1027" name="文本占位符 1025"/>
          <p:cNvSpPr>
            <a:spLocks noGrp="1"/>
          </p:cNvSpPr>
          <p:nvPr>
            <p:ph type="body"/>
          </p:nvPr>
        </p:nvSpPr>
        <p:spPr>
          <a:xfrm>
            <a:off x="457200" y="1200150"/>
            <a:ext cx="8229600" cy="3943350"/>
          </a:xfrm>
          <a:prstGeom prst="rect">
            <a:avLst/>
          </a:prstGeom>
          <a:noFill/>
          <a:ln w="12700">
            <a:noFill/>
          </a:ln>
        </p:spPr>
        <p:txBody>
          <a:bodyPr lIns="45718" tIns="45718" rIns="45718" bIns="45718" anchor="t"/>
          <a:lstStyle/>
          <a:p>
            <a:pPr lvl="0"/>
            <a:r>
              <a:rPr lang="en-US" altLang="zh-CN" dirty="0"/>
              <a:t>Click to edit Master text styles</a:t>
            </a:r>
            <a:endParaRPr lang="en-US" altLang="zh-CN" dirty="0"/>
          </a:p>
          <a:p>
            <a:pPr lvl="1" indent="-3259455"/>
            <a:r>
              <a:rPr lang="en-US" altLang="zh-CN" dirty="0"/>
              <a:t>Second level</a:t>
            </a:r>
            <a:endParaRPr lang="en-US" altLang="zh-CN" dirty="0"/>
          </a:p>
          <a:p>
            <a:pPr lvl="2" indent="-3038475"/>
            <a:r>
              <a:rPr lang="en-US" altLang="zh-CN" dirty="0"/>
              <a:t>Third level</a:t>
            </a:r>
            <a:endParaRPr lang="en-US" altLang="zh-CN" dirty="0"/>
          </a:p>
          <a:p>
            <a:pPr lvl="3" indent="-3634105"/>
            <a:r>
              <a:rPr lang="en-US" altLang="zh-CN" dirty="0"/>
              <a:t>Fourth level</a:t>
            </a:r>
            <a:endParaRPr lang="en-US" altLang="zh-CN" dirty="0"/>
          </a:p>
          <a:p>
            <a:pPr lvl="4" indent="-3634105"/>
            <a:r>
              <a:rPr lang="en-US" altLang="zh-CN" dirty="0"/>
              <a:t>Fifth level</a:t>
            </a:r>
            <a:endParaRPr lang="en-US" altLang="zh-CN" dirty="0"/>
          </a:p>
        </p:txBody>
      </p:sp>
      <p:sp>
        <p:nvSpPr>
          <p:cNvPr id="2" name="灯片编号占位符 1026"/>
          <p:cNvSpPr>
            <a:spLocks noGrp="1"/>
          </p:cNvSpPr>
          <p:nvPr>
            <p:ph type="sldNum" sz="quarter" idx="2"/>
          </p:nvPr>
        </p:nvSpPr>
        <p:spPr>
          <a:xfrm>
            <a:off x="8426450" y="4765675"/>
            <a:ext cx="257175" cy="269875"/>
          </a:xfrm>
          <a:prstGeom prst="rect">
            <a:avLst/>
          </a:prstGeom>
          <a:noFill/>
          <a:ln w="12700">
            <a:noFill/>
          </a:ln>
        </p:spPr>
        <p:txBody>
          <a:bodyPr vert="horz" wrap="none" lIns="45718" tIns="45718" rIns="45718" bIns="45718" numCol="1" anchor="ctr" anchorCtr="0" compatLnSpc="1"/>
          <a:lstStyle/>
          <a:p>
            <a:pPr lvl="0" algn="r" eaLnBrk="1" fontAlgn="base" hangingPunct="1"/>
            <a:fld id="{9A0DB2DC-4C9A-4742-B13C-FB6460FD3503}" type="slidenum">
              <a:rPr lang="zh-CN" altLang="en-US" sz="1200" b="0" strike="noStrike" noProof="1" dirty="0">
                <a:solidFill>
                  <a:srgbClr val="888888"/>
                </a:solidFill>
                <a:latin typeface="Calibri" panose="020F0502020204030204" pitchFamily="34" charset="0"/>
                <a:ea typeface="宋体" panose="02010600030101010101" pitchFamily="2" charset="-122"/>
                <a:cs typeface="+mn-ea"/>
              </a:rPr>
            </a:fld>
            <a:endParaRPr lang="zh-CN" altLang="en-US" sz="1200" b="0" strike="noStrike" noProof="1">
              <a:solidFill>
                <a:srgbClr val="888888"/>
              </a:solidFill>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eaLnBrk="0" fontAlgn="base" hangingPunct="0">
        <a:spcBef>
          <a:spcPct val="0"/>
        </a:spcBef>
        <a:spcAft>
          <a:spcPct val="0"/>
        </a:spcAft>
        <a:buFont typeface="Arial" panose="020B0604020202020204" pitchFamily="34" charset="0"/>
        <a:defRPr sz="4400" kern="1200">
          <a:solidFill>
            <a:srgbClr val="000000"/>
          </a:solidFill>
          <a:latin typeface="+mj-lt"/>
          <a:ea typeface="+mj-ea"/>
          <a:cs typeface="Calibri" panose="020F0502020204030204" pitchFamily="34" charset="0"/>
          <a:sym typeface="Calibri" panose="020F0502020204030204" pitchFamily="34" charset="0"/>
        </a:defRPr>
      </a:lvl1pPr>
      <a:lvl2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2pPr>
      <a:lvl3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3pPr>
      <a:lvl4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4pPr>
      <a:lvl5pPr algn="ctr" rtl="0" eaLnBrk="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5pPr>
      <a:lvl6pPr marL="4572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6pPr>
      <a:lvl7pPr marL="9144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7pPr>
      <a:lvl8pPr marL="13716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8pPr>
      <a:lvl9pPr marL="1828800" algn="ctr" rtl="0" fontAlgn="base" hangingPunct="0">
        <a:spcBef>
          <a:spcPct val="0"/>
        </a:spcBef>
        <a:spcAft>
          <a:spcPct val="0"/>
        </a:spcAft>
        <a:buFont typeface="Arial" panose="020B0604020202020204" pitchFamily="34" charset="0"/>
        <a:defRPr sz="44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defRPr>
      </a:lvl9pPr>
    </p:titleStyle>
    <p:bodyStyle>
      <a:lvl1pPr marL="342900" indent="-342900"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1pPr>
      <a:lvl2pPr marL="3716655" lvl="1" indent="-325945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2pPr>
      <a:lvl3pPr marL="3952875" lvl="2" indent="-303847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3pPr>
      <a:lvl4pPr marL="5005705" lvl="3" indent="-363410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4pPr>
      <a:lvl5pPr marL="5462905" lvl="4" indent="-3634105" algn="l" rtl="0" eaLnBrk="0" fontAlgn="base" hangingPunct="0">
        <a:spcBef>
          <a:spcPts val="700"/>
        </a:spcBef>
        <a:spcAft>
          <a:spcPct val="0"/>
        </a:spcAft>
        <a:buSzPct val="100000"/>
        <a:buFont typeface="Arial" panose="020B0604020202020204" pitchFamily="34" charset="0"/>
        <a:buChar char="»"/>
        <a:defRPr sz="3200" kern="1200">
          <a:solidFill>
            <a:srgbClr val="000000"/>
          </a:solidFill>
          <a:latin typeface="+mn-lt"/>
          <a:ea typeface="+mn-ea"/>
          <a:cs typeface="Calibri" panose="020F0502020204030204" pitchFamily="34" charset="0"/>
          <a:sym typeface="Calibri" panose="020F0502020204030204" pitchFamily="34" charset="0"/>
        </a:defRPr>
      </a:lvl5pPr>
      <a:lvl6pPr marL="2514600" lvl="5"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6pPr>
      <a:lvl7pPr marL="2971800" lvl="6"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7pPr>
      <a:lvl8pPr marL="3429000" lvl="7"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8pPr>
      <a:lvl9pPr marL="3886200" lvl="8" indent="-228600" algn="l" defTabSz="914400" eaLnBrk="1" fontAlgn="base" latinLnBrk="0" hangingPunct="0">
        <a:lnSpc>
          <a:spcPct val="100000"/>
        </a:lnSpc>
        <a:spcBef>
          <a:spcPts val="700"/>
        </a:spcBef>
        <a:spcAft>
          <a:spcPct val="0"/>
        </a:spcAft>
        <a:buSzPct val="100000"/>
        <a:buFont typeface="Arial" panose="020B0604020202020204" pitchFamily="34" charset="0"/>
        <a:defRPr sz="3200" b="0" i="0" u="none" kern="1200" baseline="0">
          <a:solidFill>
            <a:srgbClr val="000000"/>
          </a:solidFill>
          <a:latin typeface="+mn-lt"/>
          <a:ea typeface="+mn-ea"/>
          <a:cs typeface="+mn-cs"/>
          <a:sym typeface="Calibri" panose="020F0502020204030204" pitchFamily="34" charset="0"/>
        </a:defRPr>
      </a:lvl9pPr>
    </p:bodyStyle>
    <p:otherStyle>
      <a:lvl1pPr marL="0" lvl="0"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1pPr>
      <a:lvl2pPr marL="0" lvl="1"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2pPr>
      <a:lvl3pPr marL="0" lvl="2"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3pPr>
      <a:lvl4pPr marL="0" lvl="3"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4pPr>
      <a:lvl5pPr marL="0" lvl="4"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5pPr>
      <a:lvl6pPr marL="2286000" lvl="5"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6pPr>
      <a:lvl7pPr marL="2743200" lvl="6"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7pPr>
      <a:lvl8pPr marL="3200400" lvl="7"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8pPr>
      <a:lvl9pPr marL="3657600" lvl="8" indent="0" algn="l" defTabSz="914400" eaLnBrk="1" fontAlgn="base" latinLnBrk="0" hangingPunct="0">
        <a:lnSpc>
          <a:spcPct val="100000"/>
        </a:lnSpc>
        <a:spcBef>
          <a:spcPct val="0"/>
        </a:spcBef>
        <a:spcAft>
          <a:spcPct val="0"/>
        </a:spcAft>
        <a:buNone/>
        <a:defRPr sz="1600" b="1" i="0" u="none" kern="1200" baseline="0">
          <a:solidFill>
            <a:srgbClr val="000000"/>
          </a:solidFill>
          <a:latin typeface="+mn-lt"/>
          <a:ea typeface="+mn-ea"/>
          <a:cs typeface="+mn-cs"/>
          <a:sym typeface="Calibri" panose="020F0502020204030204" pitchFamily="34" charset="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456300" y="456300"/>
            <a:ext cx="8226900" cy="5292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456300" y="1117800"/>
            <a:ext cx="8226900" cy="35694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459000" y="4735800"/>
            <a:ext cx="2025000" cy="237600"/>
          </a:xfrm>
          <a:prstGeom prst="rect">
            <a:avLst/>
          </a:prstGeom>
        </p:spPr>
        <p:txBody>
          <a:bodyPr vert="horz" lIns="91440" tIns="45720" rIns="91440" bIns="45720" rtlCol="0" anchor="ctr">
            <a:normAutofit/>
          </a:bodyPr>
          <a:lstStyle>
            <a:lvl1pPr algn="l">
              <a:defRPr sz="75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3087000" y="4735800"/>
            <a:ext cx="2970000" cy="237600"/>
          </a:xfrm>
          <a:prstGeom prst="rect">
            <a:avLst/>
          </a:prstGeom>
        </p:spPr>
        <p:txBody>
          <a:bodyPr vert="horz" lIns="91440" tIns="45720" rIns="91440" bIns="45720" rtlCol="0" anchor="ctr">
            <a:normAutofit/>
          </a:bodyPr>
          <a:lstStyle>
            <a:lvl1pPr algn="ctr">
              <a:defRPr sz="75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6658200" y="4735800"/>
            <a:ext cx="2025000" cy="237600"/>
          </a:xfrm>
          <a:prstGeom prst="rect">
            <a:avLst/>
          </a:prstGeom>
        </p:spPr>
        <p:txBody>
          <a:bodyPr vert="horz" lIns="91440" tIns="45720" rIns="91440" bIns="45720" rtlCol="0" anchor="ctr">
            <a:normAutofit/>
          </a:bodyPr>
          <a:lstStyle>
            <a:lvl1pPr algn="r">
              <a:defRPr sz="75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3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514350" indent="-171450" algn="l" defTabSz="685800" rtl="0" eaLnBrk="1" fontAlgn="auto" latinLnBrk="0" hangingPunct="1">
        <a:lnSpc>
          <a:spcPct val="120000"/>
        </a:lnSpc>
        <a:spcBef>
          <a:spcPts val="0"/>
        </a:spcBef>
        <a:spcAft>
          <a:spcPts val="600"/>
        </a:spcAft>
        <a:buFont typeface="Arial" panose="020B0604020202020204" pitchFamily="34" charset="0"/>
        <a:buChar char="●"/>
        <a:tabLst>
          <a:tab pos="1207135" algn="l"/>
          <a:tab pos="1207135" algn="l"/>
          <a:tab pos="1207135" algn="l"/>
          <a:tab pos="1207135" algn="l"/>
        </a:tabLst>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857250" indent="-171450" algn="l" defTabSz="685800" rtl="0" eaLnBrk="1" fontAlgn="auto" latinLnBrk="0" hangingPunct="1">
        <a:lnSpc>
          <a:spcPct val="120000"/>
        </a:lnSpc>
        <a:spcBef>
          <a:spcPts val="0"/>
        </a:spcBef>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200150" indent="-171450" algn="l" defTabSz="685800" rtl="0" eaLnBrk="1" fontAlgn="auto" latinLnBrk="0" hangingPunct="1">
        <a:lnSpc>
          <a:spcPct val="120000"/>
        </a:lnSpc>
        <a:spcBef>
          <a:spcPts val="0"/>
        </a:spcBef>
        <a:spcAft>
          <a:spcPts val="300"/>
        </a:spcAft>
        <a:buFont typeface="Wingdings" panose="05000000000000000000"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1543050" indent="-171450" algn="l" defTabSz="685800" rtl="0" eaLnBrk="1" fontAlgn="auto" latinLnBrk="0" hangingPunct="1">
        <a:lnSpc>
          <a:spcPct val="120000"/>
        </a:lnSpc>
        <a:spcBef>
          <a:spcPts val="0"/>
        </a:spcBef>
        <a:spcAft>
          <a:spcPts val="300"/>
        </a:spcAft>
        <a:buFont typeface="Arial" panose="020B0604020202020204" pitchFamily="34"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6" name="标题 15"/>
          <p:cNvSpPr>
            <a:spLocks noGrp="1"/>
          </p:cNvSpPr>
          <p:nvPr>
            <p:ph type="ctrTitle"/>
          </p:nvPr>
        </p:nvSpPr>
        <p:spPr>
          <a:xfrm>
            <a:off x="187643" y="72390"/>
            <a:ext cx="7141369" cy="393859"/>
          </a:xfrm>
        </p:spPr>
        <p:txBody>
          <a:bodyPr anchor="b"/>
          <a:lstStyle>
            <a:lvl1pPr algn="l">
              <a:defRPr sz="1500"/>
            </a:lvl1pPr>
          </a:lstStyle>
          <a:p>
            <a:r>
              <a:rPr lang="zh-CN" altLang="en-US" smtClean="0"/>
              <a:t>单击此处编辑母版标题样式</a:t>
            </a:r>
            <a:endParaRPr lang="zh-CN" altLang="en-US"/>
          </a:p>
        </p:txBody>
      </p:sp>
      <p:sp>
        <p:nvSpPr>
          <p:cNvPr id="17" name="Shape 22"/>
          <p:cNvSpPr>
            <a:spLocks noChangeArrowheads="1"/>
          </p:cNvSpPr>
          <p:nvPr userDrawn="1"/>
        </p:nvSpPr>
        <p:spPr bwMode="auto">
          <a:xfrm>
            <a:off x="-952" y="134303"/>
            <a:ext cx="189000" cy="270000"/>
          </a:xfrm>
          <a:prstGeom prst="rect">
            <a:avLst/>
          </a:prstGeom>
          <a:solidFill>
            <a:srgbClr val="C51A24"/>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grpSp>
        <p:nvGrpSpPr>
          <p:cNvPr id="8" name="组合 7"/>
          <p:cNvGrpSpPr/>
          <p:nvPr userDrawn="1"/>
        </p:nvGrpSpPr>
        <p:grpSpPr>
          <a:xfrm>
            <a:off x="8131969" y="131921"/>
            <a:ext cx="782479" cy="275273"/>
            <a:chOff x="17075" y="277"/>
            <a:chExt cx="1643" cy="578"/>
          </a:xfrm>
        </p:grpSpPr>
        <p:grpSp>
          <p:nvGrpSpPr>
            <p:cNvPr id="11" name="组合 10"/>
            <p:cNvGrpSpPr/>
            <p:nvPr/>
          </p:nvGrpSpPr>
          <p:grpSpPr>
            <a:xfrm>
              <a:off x="17075" y="491"/>
              <a:ext cx="1643" cy="364"/>
              <a:chOff x="17075" y="619"/>
              <a:chExt cx="1643" cy="364"/>
            </a:xfrm>
          </p:grpSpPr>
          <p:sp>
            <p:nvSpPr>
              <p:cNvPr id="12" name="Shape 22"/>
              <p:cNvSpPr>
                <a:spLocks noChangeArrowheads="1"/>
              </p:cNvSpPr>
              <p:nvPr/>
            </p:nvSpPr>
            <p:spPr bwMode="auto">
              <a:xfrm>
                <a:off x="17075" y="619"/>
                <a:ext cx="1643" cy="290"/>
              </a:xfrm>
              <a:prstGeom prst="rect">
                <a:avLst/>
              </a:prstGeom>
              <a:solidFill>
                <a:schemeClr val="bg1">
                  <a:lumMod val="95000"/>
                </a:schemeClr>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13" name="Shape 26"/>
              <p:cNvSpPr/>
              <p:nvPr/>
            </p:nvSpPr>
            <p:spPr>
              <a:xfrm>
                <a:off x="17272" y="646"/>
                <a:ext cx="1250" cy="337"/>
              </a:xfrm>
              <a:prstGeom prst="rect">
                <a:avLst/>
              </a:prstGeom>
              <a:ln w="12700">
                <a:miter lim="400000"/>
              </a:ln>
              <a:effectLst/>
            </p:spPr>
            <p:txBody>
              <a:bodyPr wrap="square" lIns="45718" rIns="45718">
                <a:spAutoFit/>
              </a:bodyPr>
              <a:p>
                <a:pPr algn="ctr" fontAlgn="auto"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en-US" altLang="zh-CN" sz="450" kern="0" baseline="0" dirty="0">
                    <a:solidFill>
                      <a:srgbClr val="D62F2F"/>
                    </a:solidFill>
                    <a:effectLst/>
                    <a:sym typeface="微软雅黑" panose="020B0503020204020204" pitchFamily="34" charset="-122"/>
                  </a:rPr>
                  <a:t>www.xybsyw.com</a:t>
                </a:r>
                <a:endParaRPr lang="en-US" altLang="zh-CN" sz="450" kern="0" baseline="0" dirty="0">
                  <a:solidFill>
                    <a:srgbClr val="D62F2F"/>
                  </a:solidFill>
                  <a:effectLst/>
                  <a:sym typeface="微软雅黑" panose="020B0503020204020204" pitchFamily="34" charset="-122"/>
                </a:endParaRPr>
              </a:p>
            </p:txBody>
          </p:sp>
        </p:grpSp>
        <p:pic>
          <p:nvPicPr>
            <p:cNvPr id="14" name="图片 13" descr="红色1"/>
            <p:cNvPicPr>
              <a:picLocks noChangeAspect="1"/>
            </p:cNvPicPr>
            <p:nvPr/>
          </p:nvPicPr>
          <p:blipFill>
            <a:blip r:embed="rId8"/>
            <a:stretch>
              <a:fillRect/>
            </a:stretch>
          </p:blipFill>
          <p:spPr>
            <a:xfrm>
              <a:off x="17432" y="277"/>
              <a:ext cx="929" cy="299"/>
            </a:xfrm>
            <a:prstGeom prst="rect">
              <a:avLst/>
            </a:prstGeom>
          </p:spPr>
        </p:pic>
      </p:gr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Lst>
  <mc:AlternateContent xmlns:mc="http://schemas.openxmlformats.org/markup-compatibility/2006">
    <mc:Choice xmlns:p14="http://schemas.microsoft.com/office/powerpoint/2010/main" Requires="p14">
      <p:transition spd="slow" p14:dur="1250"/>
    </mc:Choice>
    <mc:Fallback>
      <p:transition spd="slow"/>
    </mc:Fallback>
  </mc:AlternateContent>
  <p:txStyles>
    <p:titleStyle>
      <a:lvl1pPr algn="l" defTabSz="685800" rtl="0" eaLnBrk="1" latinLnBrk="0" hangingPunct="1">
        <a:lnSpc>
          <a:spcPct val="90000"/>
        </a:lnSpc>
        <a:spcBef>
          <a:spcPct val="0"/>
        </a:spcBef>
        <a:buNone/>
        <a:defRPr sz="1500" b="1" kern="1200">
          <a:solidFill>
            <a:schemeClr val="tx1"/>
          </a:solidFill>
          <a:latin typeface="Microsoft YaHei Bold" panose="020B0502040204020203" charset="-122"/>
          <a:ea typeface="Microsoft YaHei Bold" panose="020B0502040204020203" charset="-122"/>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icrosoft YaHei Regular" panose="020B0502040204020203" charset="-122"/>
          <a:ea typeface="Microsoft YaHei Regular" panose="020B0502040204020203" charset="-122"/>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icrosoft YaHei Regular" panose="020B0502040204020203" charset="-122"/>
          <a:ea typeface="Microsoft YaHei Regular" panose="020B0502040204020203" charset="-122"/>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icrosoft YaHei Regular" panose="020B0502040204020203" charset="-122"/>
          <a:ea typeface="Microsoft YaHei Regular" panose="020B0502040204020203" charset="-122"/>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icrosoft YaHei Regular" panose="020B0502040204020203" charset="-122"/>
          <a:ea typeface="Microsoft YaHei Regular" panose="020B0502040204020203" charset="-122"/>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icrosoft YaHei Regular" panose="020B0502040204020203" charset="-122"/>
          <a:ea typeface="Microsoft YaHei Regular" panose="020B0502040204020203"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456300" y="456300"/>
            <a:ext cx="8226900" cy="5292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456300" y="1117800"/>
            <a:ext cx="8226900" cy="35694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459000" y="4735800"/>
            <a:ext cx="2025000" cy="237600"/>
          </a:xfrm>
          <a:prstGeom prst="rect">
            <a:avLst/>
          </a:prstGeom>
        </p:spPr>
        <p:txBody>
          <a:bodyPr vert="horz" lIns="91440" tIns="45720" rIns="91440" bIns="45720" rtlCol="0" anchor="ctr">
            <a:normAutofit/>
          </a:bodyPr>
          <a:lstStyle>
            <a:lvl1pPr algn="l">
              <a:defRPr sz="75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3087000" y="4735800"/>
            <a:ext cx="2970000" cy="237600"/>
          </a:xfrm>
          <a:prstGeom prst="rect">
            <a:avLst/>
          </a:prstGeom>
        </p:spPr>
        <p:txBody>
          <a:bodyPr vert="horz" lIns="91440" tIns="45720" rIns="91440" bIns="45720" rtlCol="0" anchor="ctr">
            <a:normAutofit/>
          </a:bodyPr>
          <a:lstStyle>
            <a:lvl1pPr algn="ctr">
              <a:defRPr sz="75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6658200" y="4735800"/>
            <a:ext cx="2025000" cy="237600"/>
          </a:xfrm>
          <a:prstGeom prst="rect">
            <a:avLst/>
          </a:prstGeom>
        </p:spPr>
        <p:txBody>
          <a:bodyPr vert="horz" lIns="91440" tIns="45720" rIns="91440" bIns="45720" rtlCol="0" anchor="ctr">
            <a:normAutofit/>
          </a:bodyPr>
          <a:lstStyle>
            <a:lvl1pPr algn="r">
              <a:defRPr sz="75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3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514350" indent="-171450" algn="l" defTabSz="685800" rtl="0" eaLnBrk="1" fontAlgn="auto" latinLnBrk="0" hangingPunct="1">
        <a:lnSpc>
          <a:spcPct val="120000"/>
        </a:lnSpc>
        <a:spcBef>
          <a:spcPts val="0"/>
        </a:spcBef>
        <a:spcAft>
          <a:spcPts val="600"/>
        </a:spcAft>
        <a:buFont typeface="Arial" panose="020B0604020202020204" pitchFamily="34" charset="0"/>
        <a:buChar char="●"/>
        <a:tabLst>
          <a:tab pos="1207135" algn="l"/>
          <a:tab pos="1207135" algn="l"/>
          <a:tab pos="1207135" algn="l"/>
          <a:tab pos="1207135" algn="l"/>
        </a:tabLst>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857250" indent="-171450" algn="l" defTabSz="685800" rtl="0" eaLnBrk="1" fontAlgn="auto" latinLnBrk="0" hangingPunct="1">
        <a:lnSpc>
          <a:spcPct val="120000"/>
        </a:lnSpc>
        <a:spcBef>
          <a:spcPts val="0"/>
        </a:spcBef>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200150" indent="-171450" algn="l" defTabSz="685800" rtl="0" eaLnBrk="1" fontAlgn="auto" latinLnBrk="0" hangingPunct="1">
        <a:lnSpc>
          <a:spcPct val="120000"/>
        </a:lnSpc>
        <a:spcBef>
          <a:spcPts val="0"/>
        </a:spcBef>
        <a:spcAft>
          <a:spcPts val="300"/>
        </a:spcAft>
        <a:buFont typeface="Wingdings" panose="05000000000000000000"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1543050" indent="-171450" algn="l" defTabSz="685800" rtl="0" eaLnBrk="1" fontAlgn="auto" latinLnBrk="0" hangingPunct="1">
        <a:lnSpc>
          <a:spcPct val="120000"/>
        </a:lnSpc>
        <a:spcBef>
          <a:spcPts val="0"/>
        </a:spcBef>
        <a:spcAft>
          <a:spcPts val="300"/>
        </a:spcAft>
        <a:buFont typeface="Arial" panose="020B0604020202020204" pitchFamily="34"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标题占位符 1"/>
          <p:cNvSpPr>
            <a:spLocks noGrp="1"/>
          </p:cNvSpPr>
          <p:nvPr>
            <p:ph type="title"/>
          </p:nvPr>
        </p:nvSpPr>
        <p:spPr>
          <a:xfrm>
            <a:off x="457200" y="206375"/>
            <a:ext cx="8229600" cy="857250"/>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4099" name="文本占位符 2"/>
          <p:cNvSpPr>
            <a:spLocks noGrp="1"/>
          </p:cNvSpPr>
          <p:nvPr>
            <p:ph type="body"/>
          </p:nvPr>
        </p:nvSpPr>
        <p:spPr>
          <a:xfrm>
            <a:off x="457200" y="1200150"/>
            <a:ext cx="8229600" cy="3394075"/>
          </a:xfrm>
          <a:prstGeom prst="rect">
            <a:avLst/>
          </a:prstGeom>
          <a:noFill/>
          <a:ln w="9525">
            <a:noFill/>
          </a:ln>
        </p:spPr>
        <p:txBody>
          <a:bodyPr anchor="t"/>
          <a:lstStyle/>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nvPr>
        </p:nvSpPr>
        <p:spPr>
          <a:xfrm>
            <a:off x="457200" y="4767263"/>
            <a:ext cx="2133600" cy="274638"/>
          </a:xfrm>
          <a:prstGeom prst="rect">
            <a:avLst/>
          </a:prstGeom>
        </p:spPr>
        <p:txBody>
          <a:bodyPr vert="horz" wrap="square" lIns="91440" tIns="45720" rIns="91440" bIns="45720" numCol="1" anchor="ctr" anchorCtr="0" compatLnSpc="1"/>
          <a:lstStyle>
            <a:lvl1pPr>
              <a:defRPr sz="1200" smtClean="0">
                <a:solidFill>
                  <a:srgbClr val="898989"/>
                </a:solidFill>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3"/>
          </p:nvPr>
        </p:nvSpPr>
        <p:spPr>
          <a:xfrm>
            <a:off x="3124200" y="4767263"/>
            <a:ext cx="2895600" cy="274638"/>
          </a:xfrm>
          <a:prstGeom prst="rect">
            <a:avLst/>
          </a:prstGeom>
        </p:spPr>
        <p:txBody>
          <a:bodyPr vert="horz" wrap="square" lIns="91440" tIns="45720" rIns="91440" bIns="45720" numCol="1" anchor="ctr" anchorCtr="0" compatLnSpc="1"/>
          <a:lstStyle>
            <a:lvl1pPr algn="ctr">
              <a:defRPr sz="1200" smtClean="0">
                <a:solidFill>
                  <a:srgbClr val="898989"/>
                </a:solidFill>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fld>
            <a:endParaRPr lang="zh-CN" altLang="en-US" sz="1200" strike="noStrike" noProof="1">
              <a:solidFill>
                <a:srgbClr val="898989"/>
              </a:solidFill>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2.xml"/><Relationship Id="rId2" Type="http://schemas.openxmlformats.org/officeDocument/2006/relationships/image" Target="../media/image1.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8.png"/><Relationship Id="rId1" Type="http://schemas.openxmlformats.org/officeDocument/2006/relationships/tags" Target="../tags/tag129.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9.png"/><Relationship Id="rId1" Type="http://schemas.openxmlformats.org/officeDocument/2006/relationships/tags" Target="../tags/tag130.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10.png"/><Relationship Id="rId1" Type="http://schemas.openxmlformats.org/officeDocument/2006/relationships/tags" Target="../tags/tag13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11.png"/><Relationship Id="rId1" Type="http://schemas.openxmlformats.org/officeDocument/2006/relationships/tags" Target="../tags/tag13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12.png"/><Relationship Id="rId1" Type="http://schemas.openxmlformats.org/officeDocument/2006/relationships/tags" Target="../tags/tag133.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12.png"/><Relationship Id="rId1" Type="http://schemas.openxmlformats.org/officeDocument/2006/relationships/tags" Target="../tags/tag134.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13.png"/><Relationship Id="rId1" Type="http://schemas.openxmlformats.org/officeDocument/2006/relationships/tags" Target="../tags/tag135.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14.png"/><Relationship Id="rId1" Type="http://schemas.openxmlformats.org/officeDocument/2006/relationships/tags" Target="../tags/tag136.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15.png"/><Relationship Id="rId1" Type="http://schemas.openxmlformats.org/officeDocument/2006/relationships/tags" Target="../tags/tag137.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3.png"/><Relationship Id="rId1" Type="http://schemas.openxmlformats.org/officeDocument/2006/relationships/tags" Target="../tags/tag125.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4.xml"/><Relationship Id="rId2" Type="http://schemas.openxmlformats.org/officeDocument/2006/relationships/tags" Target="../tags/tag139.xml"/><Relationship Id="rId1" Type="http://schemas.openxmlformats.org/officeDocument/2006/relationships/tags" Target="../tags/tag138.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4.xml"/><Relationship Id="rId3" Type="http://schemas.openxmlformats.org/officeDocument/2006/relationships/image" Target="../media/image16.png"/><Relationship Id="rId2" Type="http://schemas.openxmlformats.org/officeDocument/2006/relationships/tags" Target="../tags/tag141.xml"/><Relationship Id="rId1" Type="http://schemas.openxmlformats.org/officeDocument/2006/relationships/tags" Target="../tags/tag140.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4.xml"/><Relationship Id="rId1" Type="http://schemas.openxmlformats.org/officeDocument/2006/relationships/tags" Target="../tags/tag14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4.xml"/><Relationship Id="rId1"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4.xml"/><Relationship Id="rId1" Type="http://schemas.openxmlformats.org/officeDocument/2006/relationships/image" Target="../media/image18.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4.xml"/><Relationship Id="rId2" Type="http://schemas.openxmlformats.org/officeDocument/2006/relationships/image" Target="../media/image20.png"/><Relationship Id="rId1" Type="http://schemas.openxmlformats.org/officeDocument/2006/relationships/image" Target="../media/image19.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4.xml"/><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4.xml"/><Relationship Id="rId1" Type="http://schemas.openxmlformats.org/officeDocument/2006/relationships/image" Target="../media/image24.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4.xml"/><Relationship Id="rId1" Type="http://schemas.openxmlformats.org/officeDocument/2006/relationships/image" Target="../media/image25.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24.xml"/><Relationship Id="rId2" Type="http://schemas.openxmlformats.org/officeDocument/2006/relationships/image" Target="../media/image27.png"/><Relationship Id="rId1" Type="http://schemas.openxmlformats.org/officeDocument/2006/relationships/image" Target="../media/image26.png"/></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24.xml"/><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4.xml"/><Relationship Id="rId1" Type="http://schemas.openxmlformats.org/officeDocument/2006/relationships/image" Target="../media/image31.png"/></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24.xml"/><Relationship Id="rId2" Type="http://schemas.openxmlformats.org/officeDocument/2006/relationships/image" Target="../media/image33.png"/><Relationship Id="rId1" Type="http://schemas.openxmlformats.org/officeDocument/2006/relationships/image" Target="../media/image32.png"/></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24.xml"/><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4.xml"/><Relationship Id="rId1" Type="http://schemas.openxmlformats.org/officeDocument/2006/relationships/image" Target="../media/image37.pn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1.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hyperlink" Target="https://docs.qq.com/sheet/DWkdzYmhiVVN6R2pO" TargetMode="External"/><Relationship Id="rId1" Type="http://schemas.openxmlformats.org/officeDocument/2006/relationships/tags" Target="../tags/tag143.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tags" Target="../tags/tag14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4.png"/></Relationships>
</file>

<file path=ppt/slides/_rels/slide40.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29.xml"/><Relationship Id="rId3" Type="http://schemas.openxmlformats.org/officeDocument/2006/relationships/image" Target="../media/image38.png"/><Relationship Id="rId2" Type="http://schemas.openxmlformats.org/officeDocument/2006/relationships/image" Target="../media/image1.png"/><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tags" Target="../tags/tag12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6.png"/><Relationship Id="rId1" Type="http://schemas.openxmlformats.org/officeDocument/2006/relationships/tags" Target="../tags/tag12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7.png"/><Relationship Id="rId1" Type="http://schemas.openxmlformats.org/officeDocument/2006/relationships/tags" Target="../tags/tag1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22"/>
          <p:cNvSpPr>
            <a:spLocks noChangeArrowheads="1"/>
          </p:cNvSpPr>
          <p:nvPr/>
        </p:nvSpPr>
        <p:spPr bwMode="auto">
          <a:xfrm>
            <a:off x="0" y="988695"/>
            <a:ext cx="9144000" cy="2946083"/>
          </a:xfrm>
          <a:prstGeom prst="rect">
            <a:avLst/>
          </a:prstGeom>
          <a:solidFill>
            <a:schemeClr val="bg2"/>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6148" name="Shape 22"/>
          <p:cNvSpPr>
            <a:spLocks noChangeArrowheads="1"/>
          </p:cNvSpPr>
          <p:nvPr/>
        </p:nvSpPr>
        <p:spPr bwMode="auto">
          <a:xfrm>
            <a:off x="733901" y="801529"/>
            <a:ext cx="7676674" cy="3319939"/>
          </a:xfrm>
          <a:prstGeom prst="rect">
            <a:avLst/>
          </a:prstGeom>
          <a:solidFill>
            <a:srgbClr val="C51A24"/>
          </a:solidFill>
          <a:ln w="12700">
            <a:noFill/>
            <a:miter lim="400000"/>
          </a:ln>
          <a:effectLst/>
        </p:spPr>
        <p:txBody>
          <a:bodyPr lIns="45718" rIns="45718" anchor="ctr"/>
          <a:lstStyle/>
          <a:p>
            <a:pPr algn="ct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pic>
        <p:nvPicPr>
          <p:cNvPr id="6151" name="未标题-2-01.png" descr="未标题-2-01.png"/>
          <p:cNvPicPr>
            <a:picLocks noChangeAspect="1"/>
          </p:cNvPicPr>
          <p:nvPr/>
        </p:nvPicPr>
        <p:blipFill>
          <a:blip r:embed="rId1"/>
          <a:srcRect l="11929" t="5841" r="17577" b="54250"/>
          <a:stretch>
            <a:fillRect/>
          </a:stretch>
        </p:blipFill>
        <p:spPr bwMode="auto">
          <a:xfrm>
            <a:off x="-54292" y="22860"/>
            <a:ext cx="9198293" cy="5174456"/>
          </a:xfrm>
          <a:prstGeom prst="rect">
            <a:avLst/>
          </a:prstGeom>
          <a:noFill/>
          <a:ln w="12700">
            <a:noFill/>
            <a:miter lim="400000"/>
            <a:headEnd/>
            <a:tailEnd/>
          </a:ln>
        </p:spPr>
      </p:pic>
      <p:sp>
        <p:nvSpPr>
          <p:cNvPr id="24" name="Shape 26"/>
          <p:cNvSpPr/>
          <p:nvPr/>
        </p:nvSpPr>
        <p:spPr>
          <a:xfrm>
            <a:off x="3021330" y="3127375"/>
            <a:ext cx="3437255" cy="299085"/>
          </a:xfrm>
          <a:prstGeom prst="rect">
            <a:avLst/>
          </a:prstGeom>
          <a:ln w="12700">
            <a:miter lim="400000"/>
          </a:ln>
          <a:effectLst>
            <a:outerShdw blurRad="63500" rotWithShape="0">
              <a:srgbClr val="808080">
                <a:alpha val="31423"/>
              </a:srgbClr>
            </a:outerShdw>
          </a:effectLst>
        </p:spPr>
        <p:txBody>
          <a:bodyPr wrap="square" lIns="45718" rIns="45718">
            <a:spAutoFit/>
          </a:bodyPr>
          <a:p>
            <a:pPr lvl="0" algn="ctr"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350" kern="0" dirty="0">
                <a:sym typeface="微软雅黑" panose="020B0503020204020204" pitchFamily="34" charset="-122"/>
              </a:rPr>
              <a:t>校友邦实习上报</a:t>
            </a:r>
            <a:r>
              <a:rPr lang="en-US" altLang="zh-CN" sz="1350" kern="0" dirty="0">
                <a:sym typeface="微软雅黑" panose="020B0503020204020204" pitchFamily="34" charset="-122"/>
              </a:rPr>
              <a:t>+</a:t>
            </a:r>
            <a:r>
              <a:rPr lang="zh-CN" altLang="en-US" sz="1350" kern="0" dirty="0">
                <a:sym typeface="微软雅黑" panose="020B0503020204020204" pitchFamily="34" charset="-122"/>
              </a:rPr>
              <a:t>全国大学生公共服务平台</a:t>
            </a:r>
            <a:endParaRPr lang="zh-CN" altLang="en-US" sz="1350" kern="0" dirty="0">
              <a:sym typeface="微软雅黑" panose="020B0503020204020204" pitchFamily="34" charset="-122"/>
            </a:endParaRPr>
          </a:p>
        </p:txBody>
      </p:sp>
      <p:sp>
        <p:nvSpPr>
          <p:cNvPr id="16" name="Shape 26"/>
          <p:cNvSpPr/>
          <p:nvPr/>
        </p:nvSpPr>
        <p:spPr>
          <a:xfrm>
            <a:off x="1127760" y="1405414"/>
            <a:ext cx="6888956" cy="1337945"/>
          </a:xfrm>
          <a:prstGeom prst="rect">
            <a:avLst/>
          </a:prstGeom>
          <a:ln w="12700">
            <a:miter lim="400000"/>
          </a:ln>
          <a:effectLst>
            <a:outerShdw blurRad="63500" rotWithShape="0">
              <a:srgbClr val="808080">
                <a:alpha val="31423"/>
              </a:srgbClr>
            </a:outerShdw>
          </a:effectLst>
        </p:spPr>
        <p:txBody>
          <a:bodyPr wrap="square" lIns="45718" rIns="45718">
            <a:spAutoFit/>
          </a:bodyPr>
          <a:lstStyle/>
          <a:p>
            <a:pPr lvl="0" algn="ctr" hangingPunct="0">
              <a:lnSpc>
                <a:spcPct val="15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3300" b="1" kern="0" dirty="0">
                <a:sym typeface="微软雅黑" panose="020B0503020204020204" pitchFamily="34" charset="-122"/>
              </a:rPr>
              <a:t>校友邦实习实训平台</a:t>
            </a:r>
            <a:endParaRPr lang="zh-CN" sz="3600" b="1" kern="0" dirty="0">
              <a:sym typeface="微软雅黑" panose="020B0503020204020204" pitchFamily="34" charset="-122"/>
            </a:endParaRPr>
          </a:p>
          <a:p>
            <a:pPr lvl="0" algn="ctr" hangingPunct="0">
              <a:lnSpc>
                <a:spcPct val="15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2100" kern="0" dirty="0">
                <a:sym typeface="微软雅黑" panose="020B0503020204020204" pitchFamily="34" charset="-122"/>
              </a:rPr>
              <a:t>实习上报操作指南</a:t>
            </a:r>
            <a:endParaRPr lang="zh-CN" sz="2100" kern="0" dirty="0">
              <a:sym typeface="微软雅黑" panose="020B0503020204020204" pitchFamily="34" charset="-122"/>
            </a:endParaRPr>
          </a:p>
        </p:txBody>
      </p:sp>
      <p:cxnSp>
        <p:nvCxnSpPr>
          <p:cNvPr id="11" name="直接连接符 10"/>
          <p:cNvCxnSpPr/>
          <p:nvPr/>
        </p:nvCxnSpPr>
        <p:spPr>
          <a:xfrm>
            <a:off x="3781901" y="2923699"/>
            <a:ext cx="15801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4010978" y="4356735"/>
            <a:ext cx="1122521" cy="359569"/>
            <a:chOff x="8365" y="9148"/>
            <a:chExt cx="2357" cy="755"/>
          </a:xfrm>
        </p:grpSpPr>
        <p:sp>
          <p:nvSpPr>
            <p:cNvPr id="29" name="Shape 22"/>
            <p:cNvSpPr>
              <a:spLocks noChangeArrowheads="1"/>
            </p:cNvSpPr>
            <p:nvPr/>
          </p:nvSpPr>
          <p:spPr bwMode="auto">
            <a:xfrm>
              <a:off x="8365" y="9454"/>
              <a:ext cx="2357" cy="416"/>
            </a:xfrm>
            <a:prstGeom prst="rect">
              <a:avLst/>
            </a:prstGeom>
            <a:solidFill>
              <a:schemeClr val="bg1">
                <a:lumMod val="95000"/>
              </a:schemeClr>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31" name="Shape 26"/>
            <p:cNvSpPr/>
            <p:nvPr/>
          </p:nvSpPr>
          <p:spPr>
            <a:xfrm>
              <a:off x="8647" y="9518"/>
              <a:ext cx="1793" cy="385"/>
            </a:xfrm>
            <a:prstGeom prst="rect">
              <a:avLst/>
            </a:prstGeom>
            <a:ln w="12700">
              <a:miter lim="400000"/>
            </a:ln>
            <a:effectLst/>
          </p:spPr>
          <p:txBody>
            <a:bodyPr wrap="square" lIns="45718" rIns="45718">
              <a:spAutoFit/>
            </a:bodyPr>
            <a:p>
              <a:pPr algn="ctr" fontAlgn="auto"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en-US" altLang="zh-CN" sz="600" kern="0" baseline="0" dirty="0">
                  <a:solidFill>
                    <a:srgbClr val="C00000"/>
                  </a:solidFill>
                  <a:effectLst/>
                  <a:sym typeface="微软雅黑" panose="020B0503020204020204" pitchFamily="34" charset="-122"/>
                </a:rPr>
                <a:t>www.xybsyw.com</a:t>
              </a:r>
              <a:endParaRPr lang="en-US" altLang="zh-CN" sz="600" kern="0" baseline="0" dirty="0">
                <a:solidFill>
                  <a:srgbClr val="C00000"/>
                </a:solidFill>
                <a:effectLst/>
                <a:sym typeface="微软雅黑" panose="020B0503020204020204" pitchFamily="34" charset="-122"/>
              </a:endParaRPr>
            </a:p>
          </p:txBody>
        </p:sp>
        <p:pic>
          <p:nvPicPr>
            <p:cNvPr id="32" name="图片 31" descr="红色1"/>
            <p:cNvPicPr>
              <a:picLocks noChangeAspect="1"/>
            </p:cNvPicPr>
            <p:nvPr/>
          </p:nvPicPr>
          <p:blipFill>
            <a:blip r:embed="rId2"/>
            <a:stretch>
              <a:fillRect/>
            </a:stretch>
          </p:blipFill>
          <p:spPr>
            <a:xfrm>
              <a:off x="8876" y="9148"/>
              <a:ext cx="1335" cy="430"/>
            </a:xfrm>
            <a:prstGeom prst="rect">
              <a:avLst/>
            </a:prstGeom>
          </p:spPr>
        </p:pic>
      </p:gr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zh-CN" altLang="en-US">
                <a:sym typeface="+mn-ea"/>
              </a:rPr>
              <a:t>实习上报</a:t>
            </a:r>
            <a:r>
              <a:rPr lang="en-US" altLang="zh-CN">
                <a:sym typeface="+mn-ea"/>
              </a:rPr>
              <a:t>-</a:t>
            </a:r>
            <a:r>
              <a:rPr lang="zh-CN" altLang="en-US">
                <a:sym typeface="+mn-ea"/>
              </a:rPr>
              <a:t>全国大学生公共服务系统</a:t>
            </a:r>
            <a:r>
              <a:rPr lang="en-US" altLang="zh-CN">
                <a:sym typeface="+mn-ea"/>
              </a:rPr>
              <a:t>-</a:t>
            </a:r>
            <a:r>
              <a:rPr lang="zh-CN" altLang="en-US">
                <a:sym typeface="+mn-ea"/>
              </a:rPr>
              <a:t>上报数据</a:t>
            </a:r>
            <a:endParaRPr lang="zh-CN" altLang="en-US">
              <a:sym typeface="+mn-ea"/>
            </a:endParaRPr>
          </a:p>
        </p:txBody>
      </p:sp>
      <p:sp>
        <p:nvSpPr>
          <p:cNvPr id="7" name="文本框 6"/>
          <p:cNvSpPr txBox="1"/>
          <p:nvPr/>
        </p:nvSpPr>
        <p:spPr>
          <a:xfrm>
            <a:off x="107315" y="555625"/>
            <a:ext cx="7303135" cy="337185"/>
          </a:xfrm>
          <a:prstGeom prst="rect">
            <a:avLst/>
          </a:prstGeom>
          <a:noFill/>
        </p:spPr>
        <p:txBody>
          <a:bodyPr wrap="square" rtlCol="0">
            <a:spAutoFit/>
          </a:bodyPr>
          <a:p>
            <a:r>
              <a:rPr lang="zh-CN" altLang="en-US"/>
              <a:t>上报流程：输入账号，密码，短信验证登入</a:t>
            </a:r>
            <a:endParaRPr lang="zh-CN" altLang="en-US"/>
          </a:p>
        </p:txBody>
      </p:sp>
      <p:pic>
        <p:nvPicPr>
          <p:cNvPr id="3" name="图片 2"/>
          <p:cNvPicPr>
            <a:picLocks noChangeAspect="1"/>
          </p:cNvPicPr>
          <p:nvPr>
            <p:custDataLst>
              <p:tags r:id="rId1"/>
            </p:custDataLst>
          </p:nvPr>
        </p:nvPicPr>
        <p:blipFill>
          <a:blip r:embed="rId2"/>
          <a:stretch>
            <a:fillRect/>
          </a:stretch>
        </p:blipFill>
        <p:spPr>
          <a:xfrm>
            <a:off x="40640" y="917575"/>
            <a:ext cx="8031480" cy="39693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zh-CN" altLang="en-US">
                <a:sym typeface="+mn-ea"/>
              </a:rPr>
              <a:t>实习上报</a:t>
            </a:r>
            <a:r>
              <a:rPr lang="en-US" altLang="zh-CN">
                <a:sym typeface="+mn-ea"/>
              </a:rPr>
              <a:t>-</a:t>
            </a:r>
            <a:r>
              <a:rPr lang="zh-CN" altLang="en-US">
                <a:sym typeface="+mn-ea"/>
              </a:rPr>
              <a:t>全国大学生公共服务系统</a:t>
            </a:r>
            <a:r>
              <a:rPr lang="en-US" altLang="zh-CN">
                <a:sym typeface="+mn-ea"/>
              </a:rPr>
              <a:t>-</a:t>
            </a:r>
            <a:r>
              <a:rPr lang="zh-CN" altLang="en-US">
                <a:sym typeface="+mn-ea"/>
              </a:rPr>
              <a:t>上报数据</a:t>
            </a:r>
            <a:endParaRPr lang="zh-CN" altLang="en-US">
              <a:sym typeface="+mn-ea"/>
            </a:endParaRPr>
          </a:p>
        </p:txBody>
      </p:sp>
      <p:sp>
        <p:nvSpPr>
          <p:cNvPr id="7" name="文本框 6"/>
          <p:cNvSpPr txBox="1"/>
          <p:nvPr/>
        </p:nvSpPr>
        <p:spPr>
          <a:xfrm>
            <a:off x="107315" y="555625"/>
            <a:ext cx="7303135" cy="337185"/>
          </a:xfrm>
          <a:prstGeom prst="rect">
            <a:avLst/>
          </a:prstGeom>
          <a:noFill/>
        </p:spPr>
        <p:txBody>
          <a:bodyPr wrap="square" rtlCol="0">
            <a:spAutoFit/>
          </a:bodyPr>
          <a:p>
            <a:r>
              <a:rPr lang="zh-CN" altLang="en-US"/>
              <a:t>上报流程：点击实习数据上报，点击上报新增实习数据</a:t>
            </a:r>
            <a:endParaRPr lang="zh-CN" altLang="en-US"/>
          </a:p>
        </p:txBody>
      </p:sp>
      <p:pic>
        <p:nvPicPr>
          <p:cNvPr id="3" name="图片 2"/>
          <p:cNvPicPr>
            <a:picLocks noChangeAspect="1"/>
          </p:cNvPicPr>
          <p:nvPr>
            <p:custDataLst>
              <p:tags r:id="rId1"/>
            </p:custDataLst>
          </p:nvPr>
        </p:nvPicPr>
        <p:blipFill>
          <a:blip r:embed="rId2"/>
          <a:stretch>
            <a:fillRect/>
          </a:stretch>
        </p:blipFill>
        <p:spPr>
          <a:xfrm>
            <a:off x="-8255" y="915670"/>
            <a:ext cx="9105265" cy="39719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zh-CN" altLang="en-US">
                <a:sym typeface="+mn-ea"/>
              </a:rPr>
              <a:t>实习上报</a:t>
            </a:r>
            <a:r>
              <a:rPr lang="en-US" altLang="zh-CN">
                <a:sym typeface="+mn-ea"/>
              </a:rPr>
              <a:t>-</a:t>
            </a:r>
            <a:r>
              <a:rPr lang="zh-CN" altLang="en-US">
                <a:sym typeface="+mn-ea"/>
              </a:rPr>
              <a:t>全国大学生公共服务系统</a:t>
            </a:r>
            <a:r>
              <a:rPr lang="en-US" altLang="zh-CN">
                <a:sym typeface="+mn-ea"/>
              </a:rPr>
              <a:t>-</a:t>
            </a:r>
            <a:r>
              <a:rPr lang="zh-CN" altLang="en-US">
                <a:sym typeface="+mn-ea"/>
              </a:rPr>
              <a:t>上报数据</a:t>
            </a:r>
            <a:endParaRPr lang="zh-CN" altLang="en-US">
              <a:sym typeface="+mn-ea"/>
            </a:endParaRPr>
          </a:p>
        </p:txBody>
      </p:sp>
      <p:sp>
        <p:nvSpPr>
          <p:cNvPr id="7" name="文本框 6"/>
          <p:cNvSpPr txBox="1"/>
          <p:nvPr/>
        </p:nvSpPr>
        <p:spPr>
          <a:xfrm>
            <a:off x="107315" y="466090"/>
            <a:ext cx="8438515" cy="583565"/>
          </a:xfrm>
          <a:prstGeom prst="rect">
            <a:avLst/>
          </a:prstGeom>
          <a:noFill/>
        </p:spPr>
        <p:txBody>
          <a:bodyPr wrap="square" rtlCol="0">
            <a:spAutoFit/>
          </a:bodyPr>
          <a:p>
            <a:r>
              <a:rPr lang="zh-CN" altLang="en-US"/>
              <a:t>上报流程：上传实习数据，每次上传不大于</a:t>
            </a:r>
            <a:r>
              <a:rPr lang="en-US" altLang="zh-CN"/>
              <a:t>2</a:t>
            </a:r>
            <a:r>
              <a:rPr lang="zh-CN" altLang="en-US">
                <a:ea typeface="宋体" panose="02010600030101010101" pitchFamily="2" charset="-122"/>
              </a:rPr>
              <a:t>万条，成功和失败条数也会显示，下载校验失败的数据需要修改后再次上传校验。如果是院系管理上传，需要校级管理审核后，系统校验。</a:t>
            </a:r>
            <a:endParaRPr lang="zh-CN" altLang="en-US">
              <a:ea typeface="宋体" panose="02010600030101010101" pitchFamily="2" charset="-122"/>
            </a:endParaRPr>
          </a:p>
        </p:txBody>
      </p:sp>
      <p:pic>
        <p:nvPicPr>
          <p:cNvPr id="5" name="图片 4"/>
          <p:cNvPicPr>
            <a:picLocks noChangeAspect="1"/>
          </p:cNvPicPr>
          <p:nvPr>
            <p:custDataLst>
              <p:tags r:id="rId1"/>
            </p:custDataLst>
          </p:nvPr>
        </p:nvPicPr>
        <p:blipFill>
          <a:blip r:embed="rId2"/>
          <a:stretch>
            <a:fillRect/>
          </a:stretch>
        </p:blipFill>
        <p:spPr>
          <a:xfrm>
            <a:off x="106045" y="1059815"/>
            <a:ext cx="8919210" cy="390017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259080" y="72390"/>
            <a:ext cx="6301740" cy="393700"/>
          </a:xfrm>
        </p:spPr>
        <p:txBody>
          <a:bodyPr/>
          <a:p>
            <a:r>
              <a:rPr lang="zh-CN" altLang="en-US">
                <a:sym typeface="+mn-ea"/>
              </a:rPr>
              <a:t>实习上报（</a:t>
            </a:r>
            <a:r>
              <a:rPr lang="zh-CN" altLang="en-US">
                <a:solidFill>
                  <a:srgbClr val="FF0000"/>
                </a:solidFill>
                <a:sym typeface="+mn-ea"/>
              </a:rPr>
              <a:t>校级管理审核学院管理上报的数据，学院上传后要及时审核</a:t>
            </a:r>
            <a:r>
              <a:rPr lang="zh-CN" altLang="en-US">
                <a:sym typeface="+mn-ea"/>
              </a:rPr>
              <a:t>）</a:t>
            </a:r>
            <a:endParaRPr lang="zh-CN" altLang="en-US">
              <a:sym typeface="+mn-ea"/>
            </a:endParaRPr>
          </a:p>
        </p:txBody>
      </p:sp>
      <p:pic>
        <p:nvPicPr>
          <p:cNvPr id="3" name="图片 2"/>
          <p:cNvPicPr>
            <a:picLocks noChangeAspect="1"/>
          </p:cNvPicPr>
          <p:nvPr>
            <p:custDataLst>
              <p:tags r:id="rId1"/>
            </p:custDataLst>
          </p:nvPr>
        </p:nvPicPr>
        <p:blipFill>
          <a:blip r:embed="rId2"/>
          <a:stretch>
            <a:fillRect/>
          </a:stretch>
        </p:blipFill>
        <p:spPr>
          <a:xfrm>
            <a:off x="35560" y="555625"/>
            <a:ext cx="8970010" cy="4176395"/>
          </a:xfrm>
          <a:prstGeom prst="rect">
            <a:avLst/>
          </a:prstGeom>
        </p:spPr>
      </p:pic>
      <p:cxnSp>
        <p:nvCxnSpPr>
          <p:cNvPr id="4" name="直接箭头连接符 3"/>
          <p:cNvCxnSpPr/>
          <p:nvPr/>
        </p:nvCxnSpPr>
        <p:spPr>
          <a:xfrm flipH="1" flipV="1">
            <a:off x="3204210" y="3580130"/>
            <a:ext cx="869315" cy="40767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4139565" y="3651885"/>
            <a:ext cx="4096385" cy="583565"/>
          </a:xfrm>
          <a:prstGeom prst="rect">
            <a:avLst/>
          </a:prstGeom>
          <a:noFill/>
        </p:spPr>
        <p:txBody>
          <a:bodyPr wrap="square" rtlCol="0">
            <a:spAutoFit/>
          </a:bodyPr>
          <a:p>
            <a:r>
              <a:rPr lang="zh-CN" altLang="en-US"/>
              <a:t>需要审核的数据，校级管理员可以在实习上报模块查看数据，并通过审核即可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zh-CN" altLang="en-US">
                <a:sym typeface="+mn-ea"/>
              </a:rPr>
              <a:t>实习上报</a:t>
            </a:r>
            <a:r>
              <a:rPr lang="en-US" altLang="zh-CN">
                <a:sym typeface="+mn-ea"/>
              </a:rPr>
              <a:t>-</a:t>
            </a:r>
            <a:r>
              <a:rPr lang="zh-CN" altLang="en-US">
                <a:sym typeface="+mn-ea"/>
              </a:rPr>
              <a:t>全国大学生公共服务系统</a:t>
            </a:r>
            <a:r>
              <a:rPr lang="en-US" altLang="zh-CN">
                <a:sym typeface="+mn-ea"/>
              </a:rPr>
              <a:t>-</a:t>
            </a:r>
            <a:r>
              <a:rPr lang="zh-CN" altLang="en-US">
                <a:sym typeface="+mn-ea"/>
              </a:rPr>
              <a:t>上报数据</a:t>
            </a:r>
            <a:endParaRPr lang="zh-CN" altLang="en-US">
              <a:sym typeface="+mn-ea"/>
            </a:endParaRPr>
          </a:p>
        </p:txBody>
      </p:sp>
      <p:sp>
        <p:nvSpPr>
          <p:cNvPr id="100" name="文本框 99"/>
          <p:cNvSpPr txBox="1"/>
          <p:nvPr/>
        </p:nvSpPr>
        <p:spPr>
          <a:xfrm>
            <a:off x="518160" y="678180"/>
            <a:ext cx="6926580" cy="922020"/>
          </a:xfrm>
          <a:prstGeom prst="rect">
            <a:avLst/>
          </a:prstGeom>
          <a:noFill/>
          <a:ln w="9525">
            <a:noFill/>
          </a:ln>
        </p:spPr>
        <p:txBody>
          <a:bodyPr wrap="square">
            <a:spAutoFit/>
          </a:bodyPr>
          <a:p>
            <a:pPr lvl="0" algn="l">
              <a:lnSpc>
                <a:spcPct val="150000"/>
              </a:lnSpc>
            </a:pPr>
            <a:r>
              <a:rPr lang="zh-CN" altLang="en-US" sz="1200" b="0">
                <a:latin typeface="微软雅黑" panose="020B0503020204020204" pitchFamily="34" charset="-122"/>
                <a:ea typeface="微软雅黑" panose="020B0503020204020204" pitchFamily="34" charset="-122"/>
                <a:cs typeface="+mn-ea"/>
                <a:sym typeface="+mn-ea"/>
              </a:rPr>
              <a:t>校验的内容主要是接入工商口，校验企业的名称及代码、所在城市代码、学号、学生姓名，校验一般需要</a:t>
            </a:r>
            <a:r>
              <a:rPr lang="zh-CN" altLang="en-US" sz="1200" b="0">
                <a:latin typeface="微软雅黑" panose="020B0503020204020204" pitchFamily="34" charset="-122"/>
                <a:ea typeface="微软雅黑" panose="020B0503020204020204" pitchFamily="34" charset="-122"/>
                <a:cs typeface="+mn-ea"/>
                <a:sym typeface="+mn-ea"/>
              </a:rPr>
              <a:t>1-2</a:t>
            </a:r>
            <a:r>
              <a:rPr lang="zh-CN" altLang="en-US" sz="1200" b="0">
                <a:latin typeface="微软雅黑" panose="020B0503020204020204" pitchFamily="34" charset="-122"/>
                <a:ea typeface="微软雅黑" panose="020B0503020204020204" pitchFamily="34" charset="-122"/>
                <a:cs typeface="+mn-ea"/>
                <a:sym typeface="+mn-ea"/>
              </a:rPr>
              <a:t>天。</a:t>
            </a:r>
            <a:endParaRPr lang="zh-CN" altLang="en-US" sz="1200" b="0">
              <a:latin typeface="微软雅黑" panose="020B0503020204020204" pitchFamily="34" charset="-122"/>
              <a:ea typeface="微软雅黑" panose="020B0503020204020204" pitchFamily="34" charset="-122"/>
              <a:cs typeface="+mn-ea"/>
              <a:sym typeface="+mn-ea"/>
            </a:endParaRPr>
          </a:p>
          <a:p>
            <a:pPr lvl="0" algn="l">
              <a:lnSpc>
                <a:spcPct val="150000"/>
              </a:lnSpc>
            </a:pPr>
            <a:r>
              <a:rPr lang="zh-CN" altLang="en-US" sz="1200" b="0">
                <a:latin typeface="微软雅黑" panose="020B0503020204020204" pitchFamily="34" charset="-122"/>
                <a:ea typeface="微软雅黑" panose="020B0503020204020204" pitchFamily="34" charset="-122"/>
                <a:cs typeface="+mn-ea"/>
                <a:sym typeface="+mn-ea"/>
              </a:rPr>
              <a:t>校级账号上传的数据直接进入校验审核，院系上传的实习数据需要校级账号审核通过才会进入校验。</a:t>
            </a:r>
            <a:endParaRPr lang="zh-CN" altLang="en-US" sz="1200" b="0">
              <a:latin typeface="微软雅黑" panose="020B0503020204020204" pitchFamily="34" charset="-122"/>
              <a:ea typeface="微软雅黑" panose="020B0503020204020204" pitchFamily="34" charset="-122"/>
              <a:cs typeface="+mn-ea"/>
              <a:sym typeface="+mn-ea"/>
            </a:endParaRPr>
          </a:p>
        </p:txBody>
      </p:sp>
      <p:pic>
        <p:nvPicPr>
          <p:cNvPr id="3" name="图片 2"/>
          <p:cNvPicPr>
            <a:picLocks noChangeAspect="1"/>
          </p:cNvPicPr>
          <p:nvPr>
            <p:custDataLst>
              <p:tags r:id="rId1"/>
            </p:custDataLst>
          </p:nvPr>
        </p:nvPicPr>
        <p:blipFill>
          <a:blip r:embed="rId2"/>
          <a:stretch>
            <a:fillRect/>
          </a:stretch>
        </p:blipFill>
        <p:spPr>
          <a:xfrm>
            <a:off x="518160" y="1812925"/>
            <a:ext cx="7575550" cy="2486025"/>
          </a:xfrm>
          <a:prstGeom prst="rect">
            <a:avLst/>
          </a:prstGeom>
          <a:ln>
            <a:solidFill>
              <a:schemeClr val="bg1">
                <a:lumMod val="85000"/>
              </a:schemeClr>
            </a:solidFill>
          </a:ln>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zh-CN" altLang="en-US">
                <a:sym typeface="+mn-ea"/>
              </a:rPr>
              <a:t>实习上报</a:t>
            </a:r>
            <a:r>
              <a:rPr lang="en-US" altLang="zh-CN">
                <a:sym typeface="+mn-ea"/>
              </a:rPr>
              <a:t>-</a:t>
            </a:r>
            <a:r>
              <a:rPr lang="zh-CN" altLang="en-US">
                <a:sym typeface="+mn-ea"/>
              </a:rPr>
              <a:t>全国大学生公共服务系统</a:t>
            </a:r>
            <a:r>
              <a:rPr lang="en-US" altLang="zh-CN">
                <a:sym typeface="+mn-ea"/>
              </a:rPr>
              <a:t>-</a:t>
            </a:r>
            <a:r>
              <a:rPr lang="zh-CN" altLang="en-US">
                <a:sym typeface="+mn-ea"/>
              </a:rPr>
              <a:t>上报数据</a:t>
            </a:r>
            <a:endParaRPr lang="zh-CN" altLang="en-US">
              <a:sym typeface="+mn-ea"/>
            </a:endParaRPr>
          </a:p>
        </p:txBody>
      </p:sp>
      <p:sp>
        <p:nvSpPr>
          <p:cNvPr id="4" name="文本框 3"/>
          <p:cNvSpPr txBox="1"/>
          <p:nvPr/>
        </p:nvSpPr>
        <p:spPr>
          <a:xfrm>
            <a:off x="537210" y="790575"/>
            <a:ext cx="7277735" cy="645160"/>
          </a:xfrm>
          <a:prstGeom prst="rect">
            <a:avLst/>
          </a:prstGeom>
          <a:noFill/>
          <a:ln w="9525">
            <a:noFill/>
          </a:ln>
        </p:spPr>
        <p:txBody>
          <a:bodyPr wrap="square">
            <a:spAutoFit/>
          </a:bodyPr>
          <a:p>
            <a:pPr lvl="0" algn="l">
              <a:lnSpc>
                <a:spcPct val="150000"/>
              </a:lnSpc>
            </a:pPr>
            <a:r>
              <a:rPr lang="zh-CN" altLang="en-US" sz="1200" b="0">
                <a:latin typeface="微软雅黑" panose="020B0503020204020204" pitchFamily="34" charset="-122"/>
                <a:ea typeface="微软雅黑" panose="020B0503020204020204" pitchFamily="34" charset="-122"/>
                <a:cs typeface="+mn-ea"/>
                <a:sym typeface="+mn-ea"/>
              </a:rPr>
              <a:t>校验不通过主要有单位名称不对、信用代码错误、学籍信息错误、单位注销等。校验不通过的数据需要下载，修改再次上传和校验。</a:t>
            </a:r>
            <a:endParaRPr lang="zh-CN" altLang="en-US" sz="1200" b="0">
              <a:latin typeface="微软雅黑" panose="020B0503020204020204" pitchFamily="34" charset="-122"/>
              <a:ea typeface="微软雅黑" panose="020B0503020204020204" pitchFamily="34" charset="-122"/>
              <a:cs typeface="+mn-ea"/>
              <a:sym typeface="+mn-ea"/>
            </a:endParaRPr>
          </a:p>
        </p:txBody>
      </p:sp>
      <p:pic>
        <p:nvPicPr>
          <p:cNvPr id="5" name="图片 4"/>
          <p:cNvPicPr>
            <a:picLocks noChangeAspect="1"/>
          </p:cNvPicPr>
          <p:nvPr>
            <p:custDataLst>
              <p:tags r:id="rId1"/>
            </p:custDataLst>
          </p:nvPr>
        </p:nvPicPr>
        <p:blipFill>
          <a:blip r:embed="rId2"/>
          <a:stretch>
            <a:fillRect/>
          </a:stretch>
        </p:blipFill>
        <p:spPr>
          <a:xfrm>
            <a:off x="537210" y="1646555"/>
            <a:ext cx="8069580" cy="2647950"/>
          </a:xfrm>
          <a:prstGeom prst="rect">
            <a:avLst/>
          </a:prstGeom>
          <a:ln>
            <a:solidFill>
              <a:schemeClr val="bg1">
                <a:lumMod val="85000"/>
              </a:schemeClr>
            </a:solidFill>
          </a:ln>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zh-CN" altLang="en-US">
                <a:sym typeface="+mn-ea"/>
              </a:rPr>
              <a:t>实习上报</a:t>
            </a:r>
            <a:r>
              <a:rPr lang="en-US" altLang="zh-CN">
                <a:sym typeface="+mn-ea"/>
              </a:rPr>
              <a:t>-</a:t>
            </a:r>
            <a:r>
              <a:rPr lang="zh-CN" altLang="en-US">
                <a:sym typeface="+mn-ea"/>
              </a:rPr>
              <a:t>全国大学生公共服务系统</a:t>
            </a:r>
            <a:r>
              <a:rPr lang="en-US" altLang="zh-CN">
                <a:sym typeface="+mn-ea"/>
              </a:rPr>
              <a:t>-</a:t>
            </a:r>
            <a:r>
              <a:rPr lang="zh-CN" altLang="en-US">
                <a:sym typeface="+mn-ea"/>
              </a:rPr>
              <a:t>上报数据</a:t>
            </a:r>
            <a:endParaRPr lang="zh-CN" altLang="en-US">
              <a:sym typeface="+mn-ea"/>
            </a:endParaRPr>
          </a:p>
        </p:txBody>
      </p:sp>
      <p:sp>
        <p:nvSpPr>
          <p:cNvPr id="3" name="文本框 2"/>
          <p:cNvSpPr txBox="1"/>
          <p:nvPr/>
        </p:nvSpPr>
        <p:spPr>
          <a:xfrm>
            <a:off x="542925" y="979170"/>
            <a:ext cx="7456805" cy="645160"/>
          </a:xfrm>
          <a:prstGeom prst="rect">
            <a:avLst/>
          </a:prstGeom>
          <a:noFill/>
          <a:ln w="9525">
            <a:noFill/>
          </a:ln>
        </p:spPr>
        <p:txBody>
          <a:bodyPr wrap="square">
            <a:spAutoFit/>
          </a:bodyPr>
          <a:p>
            <a:pPr lvl="0" algn="l">
              <a:lnSpc>
                <a:spcPct val="150000"/>
              </a:lnSpc>
            </a:pPr>
            <a:r>
              <a:rPr lang="zh-CN" altLang="en-US" sz="1200" b="0">
                <a:latin typeface="微软雅黑" panose="020B0503020204020204" pitchFamily="34" charset="-122"/>
                <a:ea typeface="微软雅黑" panose="020B0503020204020204" pitchFamily="34" charset="-122"/>
                <a:cs typeface="+mn-ea"/>
                <a:sym typeface="+mn-ea"/>
              </a:rPr>
              <a:t>未校验、已校验的数据均支持编辑与删除，本月上传的数据如错误较多可以重新上传提交校验，会自动覆盖。不支持批量覆盖上月的数据，需要校级管理员及时审核数据。</a:t>
            </a:r>
            <a:endParaRPr lang="zh-CN" altLang="en-US" sz="1200" b="0">
              <a:latin typeface="微软雅黑" panose="020B0503020204020204" pitchFamily="34" charset="-122"/>
              <a:ea typeface="微软雅黑" panose="020B0503020204020204" pitchFamily="34" charset="-122"/>
              <a:cs typeface="+mn-ea"/>
              <a:sym typeface="+mn-ea"/>
            </a:endParaRPr>
          </a:p>
        </p:txBody>
      </p:sp>
      <p:pic>
        <p:nvPicPr>
          <p:cNvPr id="4" name="图片 -2147482473"/>
          <p:cNvPicPr>
            <a:picLocks noChangeAspect="1"/>
          </p:cNvPicPr>
          <p:nvPr>
            <p:custDataLst>
              <p:tags r:id="rId1"/>
            </p:custDataLst>
          </p:nvPr>
        </p:nvPicPr>
        <p:blipFill>
          <a:blip r:embed="rId2"/>
          <a:stretch>
            <a:fillRect/>
          </a:stretch>
        </p:blipFill>
        <p:spPr>
          <a:xfrm>
            <a:off x="542925" y="1969135"/>
            <a:ext cx="8058150" cy="1830070"/>
          </a:xfrm>
          <a:prstGeom prst="rect">
            <a:avLst/>
          </a:prstGeom>
          <a:ln>
            <a:solidFill>
              <a:schemeClr val="bg1">
                <a:lumMod val="85000"/>
              </a:schemeClr>
            </a:solidFill>
          </a:ln>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zh-CN" altLang="en-US">
                <a:sym typeface="+mn-ea"/>
              </a:rPr>
              <a:t>实习上报</a:t>
            </a:r>
            <a:r>
              <a:rPr lang="en-US" altLang="zh-CN">
                <a:sym typeface="+mn-ea"/>
              </a:rPr>
              <a:t>-</a:t>
            </a:r>
            <a:r>
              <a:rPr lang="zh-CN" altLang="en-US">
                <a:sym typeface="+mn-ea"/>
              </a:rPr>
              <a:t>全国大学生公共服务系统</a:t>
            </a:r>
            <a:r>
              <a:rPr lang="en-US" altLang="zh-CN">
                <a:sym typeface="+mn-ea"/>
              </a:rPr>
              <a:t>-</a:t>
            </a:r>
            <a:r>
              <a:rPr lang="zh-CN" altLang="en-US">
                <a:sym typeface="+mn-ea"/>
              </a:rPr>
              <a:t>上报数据</a:t>
            </a:r>
            <a:endParaRPr lang="zh-CN" altLang="en-US">
              <a:sym typeface="+mn-ea"/>
            </a:endParaRPr>
          </a:p>
        </p:txBody>
      </p:sp>
      <p:sp>
        <p:nvSpPr>
          <p:cNvPr id="100" name="文本框 99"/>
          <p:cNvSpPr txBox="1"/>
          <p:nvPr/>
        </p:nvSpPr>
        <p:spPr>
          <a:xfrm>
            <a:off x="381635" y="562610"/>
            <a:ext cx="7456805" cy="368300"/>
          </a:xfrm>
          <a:prstGeom prst="rect">
            <a:avLst/>
          </a:prstGeom>
          <a:noFill/>
          <a:ln w="9525">
            <a:noFill/>
          </a:ln>
        </p:spPr>
        <p:txBody>
          <a:bodyPr wrap="square">
            <a:spAutoFit/>
          </a:bodyPr>
          <a:p>
            <a:pPr lvl="0" algn="l">
              <a:lnSpc>
                <a:spcPct val="150000"/>
              </a:lnSpc>
            </a:pPr>
            <a:r>
              <a:rPr lang="zh-CN" altLang="en-US" sz="1200" b="0">
                <a:latin typeface="微软雅黑" panose="020B0503020204020204" pitchFamily="34" charset="-122"/>
                <a:ea typeface="微软雅黑" panose="020B0503020204020204" pitchFamily="34" charset="-122"/>
                <a:cs typeface="+mn-ea"/>
                <a:sym typeface="+mn-ea"/>
              </a:rPr>
              <a:t>展示本校及各院系上报进展统计结果。</a:t>
            </a:r>
            <a:endParaRPr lang="zh-CN" altLang="en-US" sz="1200" b="0">
              <a:latin typeface="微软雅黑" panose="020B0503020204020204" pitchFamily="34" charset="-122"/>
              <a:ea typeface="微软雅黑" panose="020B0503020204020204" pitchFamily="34" charset="-122"/>
              <a:cs typeface="+mn-ea"/>
              <a:sym typeface="+mn-ea"/>
            </a:endParaRPr>
          </a:p>
        </p:txBody>
      </p:sp>
      <p:pic>
        <p:nvPicPr>
          <p:cNvPr id="4" name="图片 3"/>
          <p:cNvPicPr>
            <a:picLocks noChangeAspect="1"/>
          </p:cNvPicPr>
          <p:nvPr>
            <p:custDataLst>
              <p:tags r:id="rId1"/>
            </p:custDataLst>
          </p:nvPr>
        </p:nvPicPr>
        <p:blipFill>
          <a:blip r:embed="rId2"/>
          <a:stretch>
            <a:fillRect/>
          </a:stretch>
        </p:blipFill>
        <p:spPr>
          <a:xfrm>
            <a:off x="1343025" y="1043305"/>
            <a:ext cx="6242685" cy="3717290"/>
          </a:xfrm>
          <a:prstGeom prst="rect">
            <a:avLst/>
          </a:prstGeom>
          <a:ln>
            <a:solidFill>
              <a:schemeClr val="bg1">
                <a:lumMod val="85000"/>
              </a:schemeClr>
            </a:solidFill>
          </a:ln>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Shape 22"/>
          <p:cNvSpPr>
            <a:spLocks noChangeArrowheads="1"/>
          </p:cNvSpPr>
          <p:nvPr/>
        </p:nvSpPr>
        <p:spPr bwMode="auto">
          <a:xfrm>
            <a:off x="-952" y="1447324"/>
            <a:ext cx="9144953" cy="1966913"/>
          </a:xfrm>
          <a:prstGeom prst="rect">
            <a:avLst/>
          </a:prstGeom>
          <a:solidFill>
            <a:srgbClr val="C51A24"/>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2" name="Shape 22"/>
          <p:cNvSpPr>
            <a:spLocks noChangeArrowheads="1"/>
          </p:cNvSpPr>
          <p:nvPr/>
        </p:nvSpPr>
        <p:spPr bwMode="auto">
          <a:xfrm>
            <a:off x="897255" y="1504474"/>
            <a:ext cx="1534478" cy="2319338"/>
          </a:xfrm>
          <a:prstGeom prst="rect">
            <a:avLst/>
          </a:prstGeom>
          <a:solidFill>
            <a:schemeClr val="bg1"/>
          </a:solidFill>
          <a:ln w="12700">
            <a:noFill/>
            <a:miter lim="400000"/>
          </a:ln>
          <a:effectLst>
            <a:outerShdw blurRad="76200" dir="13500000" sy="23000" kx="1200000" algn="br" rotWithShape="0">
              <a:srgbClr val="B90003">
                <a:alpha val="20000"/>
              </a:srgbClr>
            </a:outerShdw>
          </a:effectLst>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5" name="文本框 4"/>
          <p:cNvSpPr txBox="1"/>
          <p:nvPr/>
        </p:nvSpPr>
        <p:spPr>
          <a:xfrm>
            <a:off x="1011555" y="1814195"/>
            <a:ext cx="1420495" cy="2306955"/>
          </a:xfrm>
          <a:prstGeom prst="rect">
            <a:avLst/>
          </a:prstGeom>
          <a:noFill/>
        </p:spPr>
        <p:txBody>
          <a:bodyPr wrap="square" rtlCol="0" anchor="t">
            <a:spAutoFit/>
          </a:bodyPr>
          <a:p>
            <a:r>
              <a:rPr lang="en-US" altLang="zh-CN" sz="7200" dirty="0" smtClean="0">
                <a:solidFill>
                  <a:srgbClr val="C00000"/>
                </a:solidFill>
                <a:effectLst/>
                <a:latin typeface="DIN Alternate" panose="020B0500000000000000" charset="0"/>
                <a:ea typeface="微软雅黑" panose="020B0503020204020204" pitchFamily="34" charset="-122"/>
                <a:cs typeface="DIN Alternate" panose="020B0500000000000000" charset="0"/>
                <a:sym typeface="+mn-ea"/>
              </a:rPr>
              <a:t> </a:t>
            </a:r>
            <a:r>
              <a:rPr lang="en-US" altLang="zh-CN" sz="7200" b="1" dirty="0" smtClean="0">
                <a:solidFill>
                  <a:srgbClr val="C00000"/>
                </a:solidFill>
                <a:effectLst/>
                <a:latin typeface="DIN Alternate" panose="020B0500000000000000" charset="0"/>
                <a:ea typeface="Microsoft YaHei Bold" panose="020B0502040204020203" charset="-122"/>
                <a:cs typeface="DIN Alternate" panose="020B0500000000000000" charset="0"/>
                <a:sym typeface="+mn-ea"/>
              </a:rPr>
              <a:t>03</a:t>
            </a:r>
            <a:endParaRPr lang="en-US" altLang="zh-CN" sz="7200" b="1" dirty="0" smtClean="0">
              <a:solidFill>
                <a:srgbClr val="C00000"/>
              </a:solidFill>
              <a:effectLst/>
              <a:latin typeface="DIN Alternate" panose="020B0500000000000000" charset="0"/>
              <a:ea typeface="Microsoft YaHei Bold" panose="020B0502040204020203" charset="-122"/>
              <a:cs typeface="DIN Alternate" panose="020B0500000000000000" charset="0"/>
              <a:sym typeface="+mn-ea"/>
            </a:endParaRPr>
          </a:p>
        </p:txBody>
      </p:sp>
      <p:sp>
        <p:nvSpPr>
          <p:cNvPr id="11" name="矩形 10"/>
          <p:cNvSpPr/>
          <p:nvPr/>
        </p:nvSpPr>
        <p:spPr>
          <a:xfrm>
            <a:off x="2781776" y="2007394"/>
            <a:ext cx="4361498" cy="553085"/>
          </a:xfrm>
          <a:prstGeom prst="rect">
            <a:avLst/>
          </a:prstGeom>
          <a:ln w="12700">
            <a:miter lim="400000"/>
          </a:ln>
          <a:effectLst>
            <a:outerShdw blurRad="63500" rotWithShape="0">
              <a:srgbClr val="808080">
                <a:alpha val="31423"/>
              </a:srgbClr>
            </a:outerShdw>
          </a:effectLst>
        </p:spPr>
        <p:txBody>
          <a:bodyPr wrap="square" lIns="45718" rIns="45718" rtlCol="0">
            <a:spAutoFit/>
          </a:bodyPr>
          <a:p>
            <a:pPr lvl="0" algn="l"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3000">
                <a:latin typeface="微软雅黑" panose="020B0503020204020204" pitchFamily="34" charset="-122"/>
                <a:ea typeface="微软雅黑" panose="020B0503020204020204" pitchFamily="34" charset="-122"/>
              </a:rPr>
              <a:t>上报人才培养方案</a:t>
            </a:r>
            <a:endParaRPr lang="zh-CN" sz="3000">
              <a:latin typeface="微软雅黑" panose="020B0503020204020204" pitchFamily="34" charset="-122"/>
              <a:ea typeface="微软雅黑" panose="020B0503020204020204" pitchFamily="34" charset="-122"/>
            </a:endParaRPr>
          </a:p>
        </p:txBody>
      </p:sp>
      <p:sp>
        <p:nvSpPr>
          <p:cNvPr id="20" name="矩形 19"/>
          <p:cNvSpPr/>
          <p:nvPr/>
        </p:nvSpPr>
        <p:spPr>
          <a:xfrm>
            <a:off x="2781776" y="2596039"/>
            <a:ext cx="4486751" cy="229870"/>
          </a:xfrm>
          <a:prstGeom prst="rect">
            <a:avLst/>
          </a:prstGeom>
          <a:ln w="12700">
            <a:miter lim="400000"/>
          </a:ln>
          <a:effectLst>
            <a:outerShdw blurRad="63500" rotWithShape="0">
              <a:srgbClr val="808080">
                <a:alpha val="31423"/>
              </a:srgbClr>
            </a:outerShdw>
          </a:effectLst>
        </p:spPr>
        <p:txBody>
          <a:bodyPr wrap="square" lIns="45718" tIns="34290" rIns="45718" bIns="34290" anchor="t">
            <a:spAutoFit/>
          </a:bodyPr>
          <a:p>
            <a:pPr lvl="0" algn="l"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050" kern="0" dirty="0">
                <a:sym typeface="+mn-ea"/>
              </a:rPr>
              <a:t>如何将人才培养方案上报到全国大学生公共服务平台</a:t>
            </a:r>
            <a:endParaRPr lang="zh-CN" sz="1050" kern="0" dirty="0">
              <a:sym typeface="+mn-ea"/>
            </a:endParaRPr>
          </a:p>
        </p:txBody>
      </p:sp>
      <p:sp>
        <p:nvSpPr>
          <p:cNvPr id="6" name="矩形 5"/>
          <p:cNvSpPr/>
          <p:nvPr/>
        </p:nvSpPr>
        <p:spPr>
          <a:xfrm>
            <a:off x="1012190" y="2826385"/>
            <a:ext cx="1120775" cy="460375"/>
          </a:xfrm>
          <a:prstGeom prst="rect">
            <a:avLst/>
          </a:prstGeom>
        </p:spPr>
        <p:txBody>
          <a:bodyPr wrap="square">
            <a:spAutoFit/>
            <a:scene3d>
              <a:camera prst="orthographicFront"/>
              <a:lightRig rig="threePt" dir="t"/>
            </a:scene3d>
            <a:sp3d contourW="12700"/>
          </a:bodyPr>
          <a:p>
            <a:pPr algn="r"/>
            <a:r>
              <a:rPr lang="en-US" altLang="zh-CN" sz="2400" dirty="0">
                <a:solidFill>
                  <a:srgbClr val="C00000"/>
                </a:solidFill>
                <a:latin typeface="DIN Alternate" panose="020B0500000000000000" charset="0"/>
                <a:ea typeface="方正黑体简体" panose="02010601030101010101" pitchFamily="2" charset="-122"/>
                <a:cs typeface="DIN Alternate" panose="020B0500000000000000" charset="0"/>
                <a:sym typeface="Noto Serif CJK SC" panose="02020400000000000000" pitchFamily="18" charset="-122"/>
              </a:rPr>
              <a:t>PART</a:t>
            </a:r>
            <a:endParaRPr lang="en-US" altLang="zh-CN" sz="2400" dirty="0">
              <a:solidFill>
                <a:srgbClr val="C00000"/>
              </a:solidFill>
              <a:latin typeface="DIN Alternate" panose="020B0500000000000000" charset="0"/>
              <a:ea typeface="方正黑体简体" panose="02010601030101010101" pitchFamily="2" charset="-122"/>
              <a:cs typeface="DIN Alternate" panose="020B0500000000000000" charset="0"/>
              <a:sym typeface="Noto Serif CJK SC" panose="02020400000000000000" pitchFamily="18" charset="-122"/>
            </a:endParaRPr>
          </a:p>
        </p:txBody>
      </p:sp>
      <p:grpSp>
        <p:nvGrpSpPr>
          <p:cNvPr id="7" name="组合 6"/>
          <p:cNvGrpSpPr/>
          <p:nvPr/>
        </p:nvGrpSpPr>
        <p:grpSpPr>
          <a:xfrm>
            <a:off x="8131969" y="131921"/>
            <a:ext cx="782479" cy="275273"/>
            <a:chOff x="17075" y="277"/>
            <a:chExt cx="1643" cy="578"/>
          </a:xfrm>
        </p:grpSpPr>
        <p:grpSp>
          <p:nvGrpSpPr>
            <p:cNvPr id="12" name="组合 11"/>
            <p:cNvGrpSpPr/>
            <p:nvPr/>
          </p:nvGrpSpPr>
          <p:grpSpPr>
            <a:xfrm>
              <a:off x="17075" y="491"/>
              <a:ext cx="1643" cy="364"/>
              <a:chOff x="17075" y="619"/>
              <a:chExt cx="1643" cy="364"/>
            </a:xfrm>
          </p:grpSpPr>
          <p:sp>
            <p:nvSpPr>
              <p:cNvPr id="13" name="Shape 22"/>
              <p:cNvSpPr>
                <a:spLocks noChangeArrowheads="1"/>
              </p:cNvSpPr>
              <p:nvPr/>
            </p:nvSpPr>
            <p:spPr bwMode="auto">
              <a:xfrm>
                <a:off x="17075" y="619"/>
                <a:ext cx="1643" cy="290"/>
              </a:xfrm>
              <a:prstGeom prst="rect">
                <a:avLst/>
              </a:prstGeom>
              <a:solidFill>
                <a:schemeClr val="bg1">
                  <a:lumMod val="95000"/>
                </a:schemeClr>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16" name="Shape 26"/>
              <p:cNvSpPr/>
              <p:nvPr/>
            </p:nvSpPr>
            <p:spPr>
              <a:xfrm>
                <a:off x="17272" y="646"/>
                <a:ext cx="1250" cy="337"/>
              </a:xfrm>
              <a:prstGeom prst="rect">
                <a:avLst/>
              </a:prstGeom>
              <a:ln w="12700">
                <a:miter lim="400000"/>
              </a:ln>
              <a:effectLst/>
            </p:spPr>
            <p:txBody>
              <a:bodyPr wrap="square" lIns="45718" rIns="45718">
                <a:spAutoFit/>
              </a:bodyPr>
              <a:p>
                <a:pPr algn="ctr" fontAlgn="auto"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en-US" altLang="zh-CN" sz="450" kern="0" baseline="0" dirty="0">
                    <a:solidFill>
                      <a:srgbClr val="D62F2F"/>
                    </a:solidFill>
                    <a:effectLst/>
                    <a:sym typeface="微软雅黑" panose="020B0503020204020204" pitchFamily="34" charset="-122"/>
                  </a:rPr>
                  <a:t>www.xybsyw.com</a:t>
                </a:r>
                <a:endParaRPr lang="en-US" altLang="zh-CN" sz="450" kern="0" baseline="0" dirty="0">
                  <a:solidFill>
                    <a:srgbClr val="D62F2F"/>
                  </a:solidFill>
                  <a:effectLst/>
                  <a:sym typeface="微软雅黑" panose="020B0503020204020204" pitchFamily="34" charset="-122"/>
                </a:endParaRPr>
              </a:p>
            </p:txBody>
          </p:sp>
        </p:grpSp>
        <p:pic>
          <p:nvPicPr>
            <p:cNvPr id="14" name="图片 13" descr="红色1"/>
            <p:cNvPicPr>
              <a:picLocks noChangeAspect="1"/>
            </p:cNvPicPr>
            <p:nvPr/>
          </p:nvPicPr>
          <p:blipFill>
            <a:blip r:embed="rId1"/>
            <a:stretch>
              <a:fillRect/>
            </a:stretch>
          </p:blipFill>
          <p:spPr>
            <a:xfrm>
              <a:off x="17432" y="277"/>
              <a:ext cx="929" cy="29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vert="horz" rtlCol="0" anchor="b">
            <a:normAutofit/>
          </a:bodyPr>
          <a:p>
            <a:pPr lvl="0" algn="l"/>
            <a:r>
              <a:rPr lang="zh-CN" altLang="en-US" sz="1400" b="0">
                <a:latin typeface="Microsoft YaHei Regular" panose="020B0502040204020203" charset="-122"/>
                <a:ea typeface="Microsoft YaHei Regular" panose="020B0502040204020203" charset="-122"/>
                <a:sym typeface="+mn-ea"/>
              </a:rPr>
              <a:t>方案上报负责人</a:t>
            </a:r>
            <a:endParaRPr lang="zh-CN" altLang="en-US" sz="1400" b="0">
              <a:latin typeface="Microsoft YaHei Regular" panose="020B0502040204020203" charset="-122"/>
              <a:ea typeface="Microsoft YaHei Regular" panose="020B0502040204020203" charset="-122"/>
              <a:sym typeface="+mn-ea"/>
            </a:endParaRPr>
          </a:p>
        </p:txBody>
      </p:sp>
      <p:sp>
        <p:nvSpPr>
          <p:cNvPr id="100" name="文本框 99"/>
          <p:cNvSpPr txBox="1"/>
          <p:nvPr/>
        </p:nvSpPr>
        <p:spPr>
          <a:xfrm>
            <a:off x="907415" y="598805"/>
            <a:ext cx="7456805" cy="368300"/>
          </a:xfrm>
          <a:prstGeom prst="rect">
            <a:avLst/>
          </a:prstGeom>
          <a:noFill/>
          <a:ln w="9525">
            <a:noFill/>
          </a:ln>
        </p:spPr>
        <p:txBody>
          <a:bodyPr wrap="square">
            <a:spAutoFit/>
          </a:bodyPr>
          <a:p>
            <a:pPr lvl="0" algn="l">
              <a:lnSpc>
                <a:spcPct val="150000"/>
              </a:lnSpc>
            </a:pPr>
            <a:r>
              <a:rPr lang="zh-CN" altLang="en-US" sz="1200" b="0">
                <a:latin typeface="微软雅黑" panose="020B0503020204020204" pitchFamily="34" charset="-122"/>
                <a:ea typeface="微软雅黑" panose="020B0503020204020204" pitchFamily="34" charset="-122"/>
                <a:cs typeface="+mn-ea"/>
                <a:sym typeface="+mn-ea"/>
              </a:rPr>
              <a:t>学校用户可上报本学校的实习培养方案数据、编辑或删除实习培养方案数据。</a:t>
            </a:r>
            <a:endParaRPr lang="zh-CN" altLang="en-US" sz="1200" b="0">
              <a:latin typeface="微软雅黑" panose="020B0503020204020204" pitchFamily="34" charset="-122"/>
              <a:ea typeface="微软雅黑" panose="020B0503020204020204" pitchFamily="34" charset="-122"/>
              <a:cs typeface="+mn-ea"/>
              <a:sym typeface="+mn-ea"/>
            </a:endParaRPr>
          </a:p>
        </p:txBody>
      </p:sp>
      <p:pic>
        <p:nvPicPr>
          <p:cNvPr id="3" name="图片 -2147482418"/>
          <p:cNvPicPr>
            <a:picLocks noChangeAspect="1"/>
          </p:cNvPicPr>
          <p:nvPr>
            <p:custDataLst>
              <p:tags r:id="rId1"/>
            </p:custDataLst>
          </p:nvPr>
        </p:nvPicPr>
        <p:blipFill>
          <a:blip r:embed="rId2"/>
          <a:stretch>
            <a:fillRect/>
          </a:stretch>
        </p:blipFill>
        <p:spPr>
          <a:xfrm>
            <a:off x="1027430" y="1148080"/>
            <a:ext cx="6857365" cy="3075305"/>
          </a:xfrm>
          <a:prstGeom prst="rect">
            <a:avLst/>
          </a:prstGeom>
          <a:ln>
            <a:solidFill>
              <a:schemeClr val="bg1">
                <a:lumMod val="85000"/>
              </a:schemeClr>
            </a:solidFill>
          </a:ln>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zh-CN" altLang="en-US">
                <a:sym typeface="+mn-ea"/>
              </a:rPr>
              <a:t>实习上报</a:t>
            </a:r>
            <a:r>
              <a:rPr lang="en-US" altLang="zh-CN">
                <a:sym typeface="+mn-ea"/>
              </a:rPr>
              <a:t>-</a:t>
            </a:r>
            <a:r>
              <a:rPr lang="zh-CN" altLang="en-US">
                <a:sym typeface="+mn-ea"/>
              </a:rPr>
              <a:t>流程图</a:t>
            </a:r>
            <a:endParaRPr lang="zh-CN" altLang="en-US">
              <a:sym typeface="+mn-ea"/>
            </a:endParaRPr>
          </a:p>
        </p:txBody>
      </p:sp>
      <p:pic>
        <p:nvPicPr>
          <p:cNvPr id="1031" name="图片 1" descr="QQ图片20230202125852"/>
          <p:cNvPicPr>
            <a:picLocks noChangeAspect="1"/>
          </p:cNvPicPr>
          <p:nvPr>
            <p:custDataLst>
              <p:tags r:id="rId1"/>
            </p:custDataLst>
          </p:nvPr>
        </p:nvPicPr>
        <p:blipFill>
          <a:blip r:embed="rId2"/>
          <a:stretch>
            <a:fillRect/>
          </a:stretch>
        </p:blipFill>
        <p:spPr>
          <a:xfrm>
            <a:off x="1835150" y="232410"/>
            <a:ext cx="5473700" cy="467804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vert="horz" rtlCol="0" anchor="b">
            <a:normAutofit/>
          </a:bodyPr>
          <a:p>
            <a:pPr lvl="0" algn="l"/>
            <a:r>
              <a:rPr lang="zh-CN" altLang="en-US" sz="1400" b="0">
                <a:latin typeface="Microsoft YaHei Regular" panose="020B0502040204020203" charset="-122"/>
                <a:ea typeface="Microsoft YaHei Regular" panose="020B0502040204020203" charset="-122"/>
                <a:sym typeface="+mn-ea"/>
              </a:rPr>
              <a:t>方案维度与规则</a:t>
            </a:r>
            <a:endParaRPr lang="zh-CN" altLang="en-US" sz="1400" b="0">
              <a:latin typeface="Microsoft YaHei Regular" panose="020B0502040204020203" charset="-122"/>
              <a:ea typeface="Microsoft YaHei Regular" panose="020B0502040204020203" charset="-122"/>
              <a:sym typeface="+mn-ea"/>
            </a:endParaRPr>
          </a:p>
        </p:txBody>
      </p:sp>
      <p:graphicFrame>
        <p:nvGraphicFramePr>
          <p:cNvPr id="3" name="表格 2"/>
          <p:cNvGraphicFramePr/>
          <p:nvPr>
            <p:custDataLst>
              <p:tags r:id="rId1"/>
            </p:custDataLst>
          </p:nvPr>
        </p:nvGraphicFramePr>
        <p:xfrm>
          <a:off x="827405" y="993140"/>
          <a:ext cx="7212330" cy="3657600"/>
        </p:xfrm>
        <a:graphic>
          <a:graphicData uri="http://schemas.openxmlformats.org/drawingml/2006/table">
            <a:tbl>
              <a:tblPr>
                <a:tableStyleId>{7DF18680-E054-41AD-8BC1-D1AEF772440D}</a:tableStyleId>
              </a:tblPr>
              <a:tblGrid>
                <a:gridCol w="1111250"/>
                <a:gridCol w="770890"/>
                <a:gridCol w="5330190"/>
              </a:tblGrid>
              <a:tr h="0">
                <a:tc>
                  <a:txBody>
                    <a:bodyPr/>
                    <a:p>
                      <a:pPr indent="0" algn="l">
                        <a:lnSpc>
                          <a:spcPct val="150000"/>
                        </a:lnSpc>
                        <a:buNone/>
                      </a:pPr>
                      <a:r>
                        <a:rPr lang="zh-CN" sz="1000"/>
                        <a:t>字段名</a:t>
                      </a:r>
                      <a:endParaRPr lang="zh-CN" sz="1000"/>
                    </a:p>
                  </a:txBody>
                  <a:tcPr marL="68580" marR="68580" marT="0" marB="0" vert="horz" anchor="t" anchorCtr="0"/>
                </a:tc>
                <a:tc>
                  <a:txBody>
                    <a:bodyPr/>
                    <a:p>
                      <a:pPr indent="0" algn="l">
                        <a:lnSpc>
                          <a:spcPct val="150000"/>
                        </a:lnSpc>
                        <a:buNone/>
                      </a:pPr>
                      <a:r>
                        <a:rPr lang="zh-CN" sz="1000"/>
                        <a:t>是否必填</a:t>
                      </a:r>
                      <a:endParaRPr lang="zh-CN" sz="1000"/>
                    </a:p>
                  </a:txBody>
                  <a:tcPr marL="68580" marR="68580" marT="0" marB="0" vert="horz" anchor="t" anchorCtr="0"/>
                </a:tc>
                <a:tc>
                  <a:txBody>
                    <a:bodyPr/>
                    <a:p>
                      <a:pPr indent="0" algn="l">
                        <a:lnSpc>
                          <a:spcPct val="150000"/>
                        </a:lnSpc>
                        <a:buNone/>
                      </a:pPr>
                      <a:r>
                        <a:rPr lang="zh-CN" sz="1000"/>
                        <a:t>填写要求</a:t>
                      </a:r>
                      <a:endParaRPr lang="zh-CN" sz="1000"/>
                    </a:p>
                  </a:txBody>
                  <a:tcPr marL="68580" marR="68580" marT="0" marB="0" vert="horz" anchor="t" anchorCtr="0"/>
                </a:tc>
              </a:tr>
              <a:tr h="0">
                <a:tc>
                  <a:txBody>
                    <a:bodyPr/>
                    <a:p>
                      <a:pPr indent="0" algn="l">
                        <a:lnSpc>
                          <a:spcPct val="150000"/>
                        </a:lnSpc>
                        <a:buNone/>
                      </a:pPr>
                      <a:r>
                        <a:rPr lang="zh-CN" sz="1000"/>
                        <a:t>课程代码</a:t>
                      </a:r>
                      <a:endParaRPr lang="zh-CN" sz="1000"/>
                    </a:p>
                  </a:txBody>
                  <a:tcPr marL="68580" marR="68580" marT="0" marB="0" vert="horz" anchor="t" anchorCtr="0"/>
                </a:tc>
                <a:tc>
                  <a:txBody>
                    <a:bodyPr/>
                    <a:p>
                      <a:pPr indent="0" algn="l">
                        <a:lnSpc>
                          <a:spcPct val="150000"/>
                        </a:lnSpc>
                        <a:buNone/>
                      </a:pPr>
                      <a:r>
                        <a:rPr lang="zh-CN" sz="1000"/>
                        <a:t>必填</a:t>
                      </a:r>
                      <a:endParaRPr lang="zh-CN" sz="1000"/>
                    </a:p>
                  </a:txBody>
                  <a:tcPr marL="68580" marR="68580" marT="0" marB="0" vert="horz" anchor="t" anchorCtr="0"/>
                </a:tc>
                <a:tc>
                  <a:txBody>
                    <a:bodyPr/>
                    <a:p>
                      <a:pPr indent="0" algn="l">
                        <a:lnSpc>
                          <a:spcPct val="150000"/>
                        </a:lnSpc>
                        <a:buNone/>
                      </a:pPr>
                      <a:r>
                        <a:rPr lang="zh-CN" sz="1000"/>
                        <a:t>校内课程编号，在学校内代表唯一课程，不超过50位</a:t>
                      </a:r>
                      <a:endParaRPr lang="zh-CN" sz="1000"/>
                    </a:p>
                  </a:txBody>
                  <a:tcPr marL="68580" marR="68580" marT="0" marB="0" vert="horz" anchor="t" anchorCtr="0"/>
                </a:tc>
              </a:tr>
              <a:tr h="0">
                <a:tc>
                  <a:txBody>
                    <a:bodyPr/>
                    <a:p>
                      <a:pPr indent="0" algn="l">
                        <a:lnSpc>
                          <a:spcPct val="150000"/>
                        </a:lnSpc>
                        <a:buNone/>
                      </a:pPr>
                      <a:r>
                        <a:rPr lang="zh-CN" sz="1000"/>
                        <a:t>课程名称</a:t>
                      </a:r>
                      <a:endParaRPr lang="zh-CN" sz="1000"/>
                    </a:p>
                  </a:txBody>
                  <a:tcPr marL="68580" marR="68580" marT="0" marB="0" vert="horz" anchor="t" anchorCtr="0"/>
                </a:tc>
                <a:tc>
                  <a:txBody>
                    <a:bodyPr/>
                    <a:p>
                      <a:pPr indent="0" algn="l">
                        <a:lnSpc>
                          <a:spcPct val="150000"/>
                        </a:lnSpc>
                        <a:buNone/>
                      </a:pPr>
                      <a:r>
                        <a:rPr lang="zh-CN" sz="1000"/>
                        <a:t>必填</a:t>
                      </a:r>
                      <a:endParaRPr lang="zh-CN" sz="1000"/>
                    </a:p>
                  </a:txBody>
                  <a:tcPr marL="68580" marR="68580" marT="0" marB="0" vert="horz" anchor="t" anchorCtr="0"/>
                </a:tc>
                <a:tc>
                  <a:txBody>
                    <a:bodyPr/>
                    <a:p>
                      <a:pPr indent="0" algn="l">
                        <a:lnSpc>
                          <a:spcPct val="150000"/>
                        </a:lnSpc>
                        <a:buNone/>
                      </a:pPr>
                      <a:r>
                        <a:rPr lang="zh-CN" sz="1000"/>
                        <a:t>不超过200字</a:t>
                      </a:r>
                      <a:endParaRPr lang="zh-CN" sz="1000"/>
                    </a:p>
                  </a:txBody>
                  <a:tcPr marL="68580" marR="68580" marT="0" marB="0" vert="horz" anchor="t" anchorCtr="0"/>
                </a:tc>
              </a:tr>
              <a:tr h="0">
                <a:tc>
                  <a:txBody>
                    <a:bodyPr/>
                    <a:p>
                      <a:pPr indent="0" algn="l">
                        <a:lnSpc>
                          <a:spcPct val="150000"/>
                        </a:lnSpc>
                        <a:buNone/>
                      </a:pPr>
                      <a:r>
                        <a:rPr lang="zh-CN" sz="1000"/>
                        <a:t>课程类别</a:t>
                      </a:r>
                      <a:endParaRPr lang="zh-CN" sz="1000"/>
                    </a:p>
                  </a:txBody>
                  <a:tcPr marL="68580" marR="68580" marT="0" marB="0" vert="horz" anchor="t" anchorCtr="0"/>
                </a:tc>
                <a:tc>
                  <a:txBody>
                    <a:bodyPr/>
                    <a:p>
                      <a:pPr indent="0" algn="l">
                        <a:lnSpc>
                          <a:spcPct val="150000"/>
                        </a:lnSpc>
                        <a:buNone/>
                      </a:pPr>
                      <a:r>
                        <a:rPr lang="zh-CN" sz="1000"/>
                        <a:t>必填</a:t>
                      </a:r>
                      <a:endParaRPr lang="zh-CN" sz="1000"/>
                    </a:p>
                  </a:txBody>
                  <a:tcPr marL="68580" marR="68580" marT="0" marB="0" vert="horz" anchor="t" anchorCtr="0"/>
                </a:tc>
                <a:tc>
                  <a:txBody>
                    <a:bodyPr/>
                    <a:p>
                      <a:pPr indent="0" algn="l">
                        <a:lnSpc>
                          <a:spcPct val="150000"/>
                        </a:lnSpc>
                        <a:buNone/>
                      </a:pPr>
                      <a:r>
                        <a:rPr lang="zh-CN" sz="1000"/>
                        <a:t>如必修、选修等，按照校内真实情况填写。不超过20字</a:t>
                      </a:r>
                      <a:endParaRPr lang="zh-CN" sz="1000"/>
                    </a:p>
                  </a:txBody>
                  <a:tcPr marL="68580" marR="68580" marT="0" marB="0" vert="horz" anchor="t" anchorCtr="0"/>
                </a:tc>
              </a:tr>
              <a:tr h="0">
                <a:tc>
                  <a:txBody>
                    <a:bodyPr/>
                    <a:p>
                      <a:pPr indent="0" algn="l">
                        <a:lnSpc>
                          <a:spcPct val="150000"/>
                        </a:lnSpc>
                        <a:buNone/>
                      </a:pPr>
                      <a:r>
                        <a:rPr lang="zh-CN" sz="1000"/>
                        <a:t>开课院系</a:t>
                      </a:r>
                      <a:endParaRPr lang="zh-CN" sz="1000"/>
                    </a:p>
                  </a:txBody>
                  <a:tcPr marL="68580" marR="68580" marT="0" marB="0" vert="horz" anchor="t" anchorCtr="0"/>
                </a:tc>
                <a:tc>
                  <a:txBody>
                    <a:bodyPr/>
                    <a:p>
                      <a:pPr indent="0" algn="l">
                        <a:lnSpc>
                          <a:spcPct val="150000"/>
                        </a:lnSpc>
                        <a:buNone/>
                      </a:pPr>
                      <a:r>
                        <a:rPr lang="zh-CN" sz="1000"/>
                        <a:t>必填</a:t>
                      </a:r>
                      <a:endParaRPr lang="zh-CN" sz="1000"/>
                    </a:p>
                  </a:txBody>
                  <a:tcPr marL="68580" marR="68580" marT="0" marB="0" vert="horz" anchor="t" anchorCtr="0"/>
                </a:tc>
                <a:tc>
                  <a:txBody>
                    <a:bodyPr/>
                    <a:p>
                      <a:pPr indent="0" algn="l">
                        <a:lnSpc>
                          <a:spcPct val="150000"/>
                        </a:lnSpc>
                        <a:buNone/>
                      </a:pPr>
                      <a:r>
                        <a:rPr lang="zh-CN" sz="1000"/>
                        <a:t>不超过50字</a:t>
                      </a:r>
                      <a:endParaRPr lang="zh-CN" sz="1000"/>
                    </a:p>
                  </a:txBody>
                  <a:tcPr marL="68580" marR="68580" marT="0" marB="0" vert="horz" anchor="t" anchorCtr="0"/>
                </a:tc>
              </a:tr>
              <a:tr h="0">
                <a:tc>
                  <a:txBody>
                    <a:bodyPr/>
                    <a:p>
                      <a:pPr indent="0" algn="l">
                        <a:lnSpc>
                          <a:spcPct val="150000"/>
                        </a:lnSpc>
                        <a:buNone/>
                      </a:pPr>
                      <a:r>
                        <a:rPr lang="zh-CN" sz="1000"/>
                        <a:t>授课对象专业</a:t>
                      </a:r>
                      <a:endParaRPr lang="zh-CN" sz="1000"/>
                    </a:p>
                  </a:txBody>
                  <a:tcPr marL="68580" marR="68580" marT="0" marB="0" vert="horz" anchor="t" anchorCtr="0"/>
                </a:tc>
                <a:tc>
                  <a:txBody>
                    <a:bodyPr/>
                    <a:p>
                      <a:pPr indent="0" algn="l">
                        <a:lnSpc>
                          <a:spcPct val="150000"/>
                        </a:lnSpc>
                        <a:buNone/>
                      </a:pPr>
                      <a:r>
                        <a:rPr lang="zh-CN" sz="1000"/>
                        <a:t>必填</a:t>
                      </a:r>
                      <a:endParaRPr lang="zh-CN" sz="1000"/>
                    </a:p>
                  </a:txBody>
                  <a:tcPr marL="68580" marR="68580" marT="0" marB="0" vert="horz" anchor="t" anchorCtr="0"/>
                </a:tc>
                <a:tc>
                  <a:txBody>
                    <a:bodyPr/>
                    <a:p>
                      <a:pPr indent="0" algn="l">
                        <a:lnSpc>
                          <a:spcPct val="150000"/>
                        </a:lnSpc>
                        <a:buNone/>
                      </a:pPr>
                      <a:r>
                        <a:rPr lang="zh-CN" sz="1000"/>
                        <a:t>若授课对象专业为所有专业，填写“所有专业”；如需添加多个授课对象专业，单个上报可点击“+”添加，批量上报以中文逗号隔开，如“专业一，专业二”。不超过500字</a:t>
                      </a:r>
                      <a:endParaRPr lang="zh-CN" sz="1000"/>
                    </a:p>
                  </a:txBody>
                  <a:tcPr marL="68580" marR="68580" marT="0" marB="0" vert="horz" anchor="t" anchorCtr="0"/>
                </a:tc>
              </a:tr>
              <a:tr h="0">
                <a:tc>
                  <a:txBody>
                    <a:bodyPr/>
                    <a:p>
                      <a:pPr indent="0" algn="l">
                        <a:lnSpc>
                          <a:spcPct val="150000"/>
                        </a:lnSpc>
                        <a:buNone/>
                      </a:pPr>
                      <a:r>
                        <a:rPr lang="zh-CN" sz="1000"/>
                        <a:t>授课对象年级</a:t>
                      </a:r>
                      <a:endParaRPr lang="zh-CN" sz="1000"/>
                    </a:p>
                  </a:txBody>
                  <a:tcPr marL="68580" marR="68580" marT="0" marB="0" vert="horz" anchor="t" anchorCtr="0"/>
                </a:tc>
                <a:tc>
                  <a:txBody>
                    <a:bodyPr/>
                    <a:p>
                      <a:pPr indent="0" algn="l">
                        <a:lnSpc>
                          <a:spcPct val="150000"/>
                        </a:lnSpc>
                        <a:buNone/>
                      </a:pPr>
                      <a:r>
                        <a:rPr lang="zh-CN" sz="1000"/>
                        <a:t>必填</a:t>
                      </a:r>
                      <a:endParaRPr lang="zh-CN" sz="1000"/>
                    </a:p>
                  </a:txBody>
                  <a:tcPr marL="68580" marR="68580" marT="0" marB="0" vert="horz" anchor="t" anchorCtr="0"/>
                </a:tc>
                <a:tc>
                  <a:txBody>
                    <a:bodyPr/>
                    <a:p>
                      <a:pPr indent="0" algn="l">
                        <a:lnSpc>
                          <a:spcPct val="150000"/>
                        </a:lnSpc>
                        <a:buNone/>
                      </a:pPr>
                      <a:r>
                        <a:rPr lang="zh-CN" sz="1000"/>
                        <a:t>如大一、大二等，按照校内真实情况填写，如需添加多个授课对象年级，单个上报可点击“+”添加，批量上报以中文逗号隔开，如“大一，大二”。不超过50字</a:t>
                      </a:r>
                      <a:endParaRPr lang="zh-CN" sz="1000"/>
                    </a:p>
                  </a:txBody>
                  <a:tcPr marL="68580" marR="68580" marT="0" marB="0" vert="horz" anchor="t" anchorCtr="0"/>
                </a:tc>
              </a:tr>
              <a:tr h="0">
                <a:tc>
                  <a:txBody>
                    <a:bodyPr/>
                    <a:p>
                      <a:pPr indent="0" algn="l">
                        <a:lnSpc>
                          <a:spcPct val="150000"/>
                        </a:lnSpc>
                        <a:buNone/>
                      </a:pPr>
                      <a:r>
                        <a:rPr lang="zh-CN" sz="1000"/>
                        <a:t>开课学期</a:t>
                      </a:r>
                      <a:endParaRPr lang="zh-CN" sz="1000"/>
                    </a:p>
                  </a:txBody>
                  <a:tcPr marL="68580" marR="68580" marT="0" marB="0" vert="horz" anchor="t" anchorCtr="0"/>
                </a:tc>
                <a:tc>
                  <a:txBody>
                    <a:bodyPr/>
                    <a:p>
                      <a:pPr indent="0" algn="l">
                        <a:lnSpc>
                          <a:spcPct val="150000"/>
                        </a:lnSpc>
                        <a:buNone/>
                      </a:pPr>
                      <a:r>
                        <a:rPr lang="zh-CN" sz="1000"/>
                        <a:t>必填</a:t>
                      </a:r>
                      <a:endParaRPr lang="zh-CN" sz="1000"/>
                    </a:p>
                  </a:txBody>
                  <a:tcPr marL="68580" marR="68580" marT="0" marB="0" vert="horz" anchor="t" anchorCtr="0"/>
                </a:tc>
                <a:tc>
                  <a:txBody>
                    <a:bodyPr/>
                    <a:p>
                      <a:pPr indent="0" algn="l">
                        <a:lnSpc>
                          <a:spcPct val="150000"/>
                        </a:lnSpc>
                        <a:buNone/>
                      </a:pPr>
                      <a:r>
                        <a:rPr lang="zh-CN" sz="1000"/>
                        <a:t>如春季学期、夏季学期、秋季学期等，按照校内真实情况填写。不超过50字</a:t>
                      </a:r>
                      <a:endParaRPr lang="zh-CN" sz="1000"/>
                    </a:p>
                  </a:txBody>
                  <a:tcPr marL="68580" marR="68580" marT="0" marB="0" vert="horz" anchor="t" anchorCtr="0"/>
                </a:tc>
              </a:tr>
              <a:tr h="0">
                <a:tc>
                  <a:txBody>
                    <a:bodyPr/>
                    <a:p>
                      <a:pPr indent="0" algn="l">
                        <a:lnSpc>
                          <a:spcPct val="150000"/>
                        </a:lnSpc>
                        <a:buNone/>
                      </a:pPr>
                      <a:r>
                        <a:rPr lang="zh-CN" sz="1000"/>
                        <a:t>总学分</a:t>
                      </a:r>
                      <a:endParaRPr lang="zh-CN" sz="1000"/>
                    </a:p>
                  </a:txBody>
                  <a:tcPr marL="68580" marR="68580" marT="0" marB="0" vert="horz" anchor="t" anchorCtr="0"/>
                </a:tc>
                <a:tc>
                  <a:txBody>
                    <a:bodyPr/>
                    <a:p>
                      <a:pPr indent="0" algn="l">
                        <a:lnSpc>
                          <a:spcPct val="150000"/>
                        </a:lnSpc>
                        <a:buNone/>
                      </a:pPr>
                      <a:r>
                        <a:rPr lang="zh-CN" sz="1000"/>
                        <a:t>必填</a:t>
                      </a:r>
                      <a:endParaRPr lang="zh-CN" sz="1000"/>
                    </a:p>
                  </a:txBody>
                  <a:tcPr marL="68580" marR="68580" marT="0" marB="0" vert="horz" anchor="t" anchorCtr="0"/>
                </a:tc>
                <a:tc>
                  <a:txBody>
                    <a:bodyPr/>
                    <a:p>
                      <a:pPr indent="0" algn="l">
                        <a:lnSpc>
                          <a:spcPct val="150000"/>
                        </a:lnSpc>
                        <a:buNone/>
                      </a:pPr>
                      <a:r>
                        <a:rPr lang="zh-CN" sz="1000"/>
                        <a:t>格式要求为数字，整数部分最多3位，小数部分最多2位</a:t>
                      </a:r>
                      <a:endParaRPr lang="zh-CN" sz="1000"/>
                    </a:p>
                  </a:txBody>
                  <a:tcPr marL="68580" marR="68580" marT="0" marB="0" vert="horz" anchor="t" anchorCtr="0"/>
                </a:tc>
              </a:tr>
              <a:tr h="0">
                <a:tc>
                  <a:txBody>
                    <a:bodyPr/>
                    <a:p>
                      <a:pPr indent="0" algn="l">
                        <a:lnSpc>
                          <a:spcPct val="150000"/>
                        </a:lnSpc>
                        <a:buNone/>
                      </a:pPr>
                      <a:r>
                        <a:rPr lang="zh-CN" sz="1000"/>
                        <a:t>实习学分</a:t>
                      </a:r>
                      <a:endParaRPr lang="zh-CN" sz="1000"/>
                    </a:p>
                  </a:txBody>
                  <a:tcPr marL="68580" marR="68580" marT="0" marB="0" vert="horz" anchor="t" anchorCtr="0"/>
                </a:tc>
                <a:tc>
                  <a:txBody>
                    <a:bodyPr/>
                    <a:p>
                      <a:pPr indent="0" algn="l">
                        <a:lnSpc>
                          <a:spcPct val="150000"/>
                        </a:lnSpc>
                        <a:buNone/>
                      </a:pPr>
                      <a:r>
                        <a:rPr lang="zh-CN" sz="1000"/>
                        <a:t>必填</a:t>
                      </a:r>
                      <a:endParaRPr lang="zh-CN" sz="1000"/>
                    </a:p>
                  </a:txBody>
                  <a:tcPr marL="68580" marR="68580" marT="0" marB="0" vert="horz" anchor="t" anchorCtr="0"/>
                </a:tc>
                <a:tc>
                  <a:txBody>
                    <a:bodyPr/>
                    <a:p>
                      <a:pPr indent="0" algn="l">
                        <a:lnSpc>
                          <a:spcPct val="150000"/>
                        </a:lnSpc>
                        <a:buNone/>
                      </a:pPr>
                      <a:r>
                        <a:rPr lang="zh-CN" sz="1000"/>
                        <a:t>格式要求为数字，整数部分最多3位，小数部分最多2位</a:t>
                      </a:r>
                      <a:endParaRPr lang="zh-CN" sz="1000"/>
                    </a:p>
                  </a:txBody>
                  <a:tcPr marL="68580" marR="68580" marT="0" marB="0" vert="horz" anchor="t" anchorCtr="0"/>
                </a:tc>
              </a:tr>
              <a:tr h="0">
                <a:tc>
                  <a:txBody>
                    <a:bodyPr/>
                    <a:p>
                      <a:pPr indent="0" algn="l">
                        <a:lnSpc>
                          <a:spcPct val="150000"/>
                        </a:lnSpc>
                        <a:buNone/>
                      </a:pPr>
                      <a:r>
                        <a:rPr lang="zh-CN" sz="1000"/>
                        <a:t>总学时</a:t>
                      </a:r>
                      <a:endParaRPr lang="zh-CN" sz="1000"/>
                    </a:p>
                  </a:txBody>
                  <a:tcPr marL="68580" marR="68580" marT="0" marB="0" vert="horz" anchor="t" anchorCtr="0"/>
                </a:tc>
                <a:tc>
                  <a:txBody>
                    <a:bodyPr/>
                    <a:p>
                      <a:pPr indent="0" algn="l">
                        <a:lnSpc>
                          <a:spcPct val="150000"/>
                        </a:lnSpc>
                        <a:buNone/>
                      </a:pPr>
                      <a:r>
                        <a:rPr lang="zh-CN" sz="1000"/>
                        <a:t>必填</a:t>
                      </a:r>
                      <a:endParaRPr lang="zh-CN" sz="1000"/>
                    </a:p>
                  </a:txBody>
                  <a:tcPr marL="68580" marR="68580" marT="0" marB="0" vert="horz" anchor="t" anchorCtr="0"/>
                </a:tc>
                <a:tc>
                  <a:txBody>
                    <a:bodyPr/>
                    <a:p>
                      <a:pPr indent="0" algn="l">
                        <a:lnSpc>
                          <a:spcPct val="150000"/>
                        </a:lnSpc>
                        <a:buNone/>
                      </a:pPr>
                      <a:r>
                        <a:rPr lang="zh-CN" sz="1000"/>
                        <a:t>格式要求为正整数，不超过3位</a:t>
                      </a:r>
                      <a:endParaRPr lang="zh-CN" sz="1000"/>
                    </a:p>
                  </a:txBody>
                  <a:tcPr marL="68580" marR="68580" marT="0" marB="0" vert="horz" anchor="t" anchorCtr="0"/>
                </a:tc>
              </a:tr>
              <a:tr h="0">
                <a:tc>
                  <a:txBody>
                    <a:bodyPr/>
                    <a:p>
                      <a:pPr indent="0" algn="l">
                        <a:lnSpc>
                          <a:spcPct val="150000"/>
                        </a:lnSpc>
                        <a:buNone/>
                      </a:pPr>
                      <a:r>
                        <a:rPr lang="zh-CN" sz="1000"/>
                        <a:t>实习学时</a:t>
                      </a:r>
                      <a:endParaRPr lang="zh-CN" sz="1000"/>
                    </a:p>
                  </a:txBody>
                  <a:tcPr marL="68580" marR="68580" marT="0" marB="0" vert="horz" anchor="t" anchorCtr="0"/>
                </a:tc>
                <a:tc>
                  <a:txBody>
                    <a:bodyPr/>
                    <a:p>
                      <a:pPr indent="0" algn="l">
                        <a:lnSpc>
                          <a:spcPct val="150000"/>
                        </a:lnSpc>
                        <a:buNone/>
                      </a:pPr>
                      <a:r>
                        <a:rPr lang="zh-CN" sz="1000"/>
                        <a:t>必填</a:t>
                      </a:r>
                      <a:endParaRPr lang="zh-CN" sz="1000"/>
                    </a:p>
                  </a:txBody>
                  <a:tcPr marL="68580" marR="68580" marT="0" marB="0" vert="horz" anchor="t" anchorCtr="0"/>
                </a:tc>
                <a:tc>
                  <a:txBody>
                    <a:bodyPr/>
                    <a:p>
                      <a:pPr indent="0" algn="l">
                        <a:lnSpc>
                          <a:spcPct val="150000"/>
                        </a:lnSpc>
                        <a:buNone/>
                      </a:pPr>
                      <a:r>
                        <a:rPr lang="zh-CN" sz="1000"/>
                        <a:t>格式要求为正整数，不超过3位</a:t>
                      </a:r>
                      <a:endParaRPr lang="zh-CN" sz="1000"/>
                    </a:p>
                  </a:txBody>
                  <a:tcPr marL="68580" marR="68580" marT="0" marB="0" vert="horz" anchor="t" anchorCtr="0"/>
                </a:tc>
              </a:tr>
              <a:tr h="0">
                <a:tc>
                  <a:txBody>
                    <a:bodyPr/>
                    <a:p>
                      <a:pPr indent="0" algn="l">
                        <a:lnSpc>
                          <a:spcPct val="150000"/>
                        </a:lnSpc>
                        <a:buNone/>
                      </a:pPr>
                      <a:r>
                        <a:rPr lang="zh-CN" sz="1000"/>
                        <a:t>授课教师</a:t>
                      </a:r>
                      <a:endParaRPr lang="zh-CN" sz="1000"/>
                    </a:p>
                  </a:txBody>
                  <a:tcPr marL="68580" marR="68580" marT="0" marB="0" vert="horz" anchor="t" anchorCtr="0"/>
                </a:tc>
                <a:tc>
                  <a:txBody>
                    <a:bodyPr/>
                    <a:p>
                      <a:pPr indent="0" algn="l">
                        <a:lnSpc>
                          <a:spcPct val="150000"/>
                        </a:lnSpc>
                        <a:buNone/>
                      </a:pPr>
                      <a:r>
                        <a:rPr lang="zh-CN" sz="1000"/>
                        <a:t>必填</a:t>
                      </a:r>
                      <a:endParaRPr lang="zh-CN" sz="1000"/>
                    </a:p>
                  </a:txBody>
                  <a:tcPr marL="68580" marR="68580" marT="0" marB="0" vert="horz" anchor="t" anchorCtr="0"/>
                </a:tc>
                <a:tc>
                  <a:txBody>
                    <a:bodyPr/>
                    <a:p>
                      <a:pPr indent="0" algn="l">
                        <a:lnSpc>
                          <a:spcPct val="150000"/>
                        </a:lnSpc>
                        <a:buNone/>
                      </a:pPr>
                      <a:r>
                        <a:rPr lang="zh-CN" sz="1000"/>
                        <a:t>授课教师真实姓名，如需添加多位授课教师，单个上报可点击“+”添加，批量上报以中文逗号隔开，如“姓名1，姓名2”。不超过200字</a:t>
                      </a:r>
                      <a:endParaRPr lang="zh-CN" sz="1000"/>
                    </a:p>
                  </a:txBody>
                  <a:tcPr marL="68580" marR="68580" marT="0" marB="0" vert="horz" anchor="t" anchorCtr="0"/>
                </a:tc>
              </a:tr>
            </a:tbl>
          </a:graphicData>
        </a:graphic>
      </p:graphicFrame>
      <p:sp>
        <p:nvSpPr>
          <p:cNvPr id="5" name="文本框 4"/>
          <p:cNvSpPr txBox="1"/>
          <p:nvPr>
            <p:custDataLst>
              <p:tags r:id="rId2"/>
            </p:custDataLst>
          </p:nvPr>
        </p:nvSpPr>
        <p:spPr>
          <a:xfrm>
            <a:off x="744855" y="466090"/>
            <a:ext cx="7654290" cy="368300"/>
          </a:xfrm>
          <a:prstGeom prst="rect">
            <a:avLst/>
          </a:prstGeom>
          <a:noFill/>
          <a:ln w="9525">
            <a:noFill/>
          </a:ln>
        </p:spPr>
        <p:txBody>
          <a:bodyPr wrap="square">
            <a:spAutoFit/>
          </a:bodyPr>
          <a:p>
            <a:pPr lvl="0" algn="l">
              <a:lnSpc>
                <a:spcPct val="150000"/>
              </a:lnSpc>
            </a:pPr>
            <a:r>
              <a:rPr lang="zh-CN" altLang="en-US" sz="1200" b="0">
                <a:latin typeface="微软雅黑" panose="020B0503020204020204" pitchFamily="34" charset="-122"/>
                <a:ea typeface="微软雅黑" panose="020B0503020204020204" pitchFamily="34" charset="-122"/>
                <a:cs typeface="+mn-ea"/>
                <a:sym typeface="+mn-ea"/>
              </a:rPr>
              <a:t>共有</a:t>
            </a:r>
            <a:r>
              <a:rPr lang="zh-CN" altLang="en-US" sz="1200">
                <a:latin typeface="微软雅黑" panose="020B0503020204020204" pitchFamily="34" charset="-122"/>
                <a:ea typeface="微软雅黑" panose="020B0503020204020204" pitchFamily="34" charset="-122"/>
                <a:cs typeface="+mn-ea"/>
                <a:sym typeface="+mn-ea"/>
              </a:rPr>
              <a:t>12</a:t>
            </a:r>
            <a:r>
              <a:rPr lang="zh-CN" altLang="en-US" sz="1200" b="0">
                <a:latin typeface="微软雅黑" panose="020B0503020204020204" pitchFamily="34" charset="-122"/>
                <a:ea typeface="微软雅黑" panose="020B0503020204020204" pitchFamily="34" charset="-122"/>
                <a:cs typeface="+mn-ea"/>
                <a:sym typeface="+mn-ea"/>
              </a:rPr>
              <a:t>个字段，是指人才培养方案里面的实习课程信息，可以直接提取教务系统的排课信息</a:t>
            </a:r>
            <a:endParaRPr lang="zh-CN" altLang="en-US" sz="1200" b="0">
              <a:latin typeface="微软雅黑" panose="020B0503020204020204" pitchFamily="34" charset="-122"/>
              <a:ea typeface="微软雅黑" panose="020B0503020204020204" pitchFamily="34" charset="-122"/>
              <a:cs typeface="+mn-ea"/>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vert="horz" rtlCol="0" anchor="b">
            <a:normAutofit/>
          </a:bodyPr>
          <a:p>
            <a:pPr lvl="0" algn="l"/>
            <a:r>
              <a:rPr lang="zh-CN" altLang="en-US" sz="1400" b="0">
                <a:latin typeface="Microsoft YaHei Regular" panose="020B0502040204020203" charset="-122"/>
                <a:ea typeface="Microsoft YaHei Regular" panose="020B0502040204020203" charset="-122"/>
                <a:sym typeface="+mn-ea"/>
              </a:rPr>
              <a:t>方案的上传、编辑与修改</a:t>
            </a:r>
            <a:endParaRPr lang="zh-CN" altLang="en-US" sz="1400" b="0">
              <a:latin typeface="Microsoft YaHei Regular" panose="020B0502040204020203" charset="-122"/>
              <a:ea typeface="Microsoft YaHei Regular" panose="020B0502040204020203" charset="-122"/>
              <a:sym typeface="+mn-ea"/>
            </a:endParaRPr>
          </a:p>
        </p:txBody>
      </p:sp>
      <p:sp>
        <p:nvSpPr>
          <p:cNvPr id="5" name="文本框 4"/>
          <p:cNvSpPr txBox="1"/>
          <p:nvPr>
            <p:custDataLst>
              <p:tags r:id="rId1"/>
            </p:custDataLst>
          </p:nvPr>
        </p:nvSpPr>
        <p:spPr>
          <a:xfrm>
            <a:off x="666750" y="643255"/>
            <a:ext cx="7456805" cy="368300"/>
          </a:xfrm>
          <a:prstGeom prst="rect">
            <a:avLst/>
          </a:prstGeom>
          <a:noFill/>
          <a:ln w="9525">
            <a:noFill/>
          </a:ln>
        </p:spPr>
        <p:txBody>
          <a:bodyPr wrap="square">
            <a:spAutoFit/>
          </a:bodyPr>
          <a:p>
            <a:pPr lvl="0" algn="l">
              <a:lnSpc>
                <a:spcPct val="150000"/>
              </a:lnSpc>
            </a:pPr>
            <a:r>
              <a:rPr lang="zh-CN" altLang="en-US" sz="1200" b="0">
                <a:latin typeface="微软雅黑" panose="020B0503020204020204" pitchFamily="34" charset="-122"/>
                <a:ea typeface="微软雅黑" panose="020B0503020204020204" pitchFamily="34" charset="-122"/>
                <a:cs typeface="+mn-ea"/>
                <a:sym typeface="+mn-ea"/>
              </a:rPr>
              <a:t>登录平台后点击【上报实习培养方案】，可以批量上报。单次不超过</a:t>
            </a:r>
            <a:r>
              <a:rPr lang="zh-CN" altLang="en-US" sz="1200" b="0">
                <a:latin typeface="微软雅黑" panose="020B0503020204020204" pitchFamily="34" charset="-122"/>
                <a:ea typeface="微软雅黑" panose="020B0503020204020204" pitchFamily="34" charset="-122"/>
                <a:cs typeface="+mn-ea"/>
                <a:sym typeface="+mn-ea"/>
              </a:rPr>
              <a:t>2</a:t>
            </a:r>
            <a:r>
              <a:rPr lang="zh-CN" altLang="en-US" sz="1200" b="0">
                <a:latin typeface="微软雅黑" panose="020B0503020204020204" pitchFamily="34" charset="-122"/>
                <a:ea typeface="微软雅黑" panose="020B0503020204020204" pitchFamily="34" charset="-122"/>
                <a:cs typeface="+mn-ea"/>
                <a:sym typeface="+mn-ea"/>
              </a:rPr>
              <a:t>万条。上传后可以查看、编辑与删除。</a:t>
            </a:r>
            <a:endParaRPr lang="zh-CN" altLang="en-US" sz="1200" b="0">
              <a:latin typeface="微软雅黑" panose="020B0503020204020204" pitchFamily="34" charset="-122"/>
              <a:ea typeface="微软雅黑" panose="020B0503020204020204" pitchFamily="34" charset="-122"/>
              <a:cs typeface="+mn-ea"/>
              <a:sym typeface="+mn-ea"/>
            </a:endParaRPr>
          </a:p>
        </p:txBody>
      </p:sp>
      <p:pic>
        <p:nvPicPr>
          <p:cNvPr id="3" name="图片 -2147482416"/>
          <p:cNvPicPr>
            <a:picLocks noChangeAspect="1"/>
          </p:cNvPicPr>
          <p:nvPr>
            <p:custDataLst>
              <p:tags r:id="rId2"/>
            </p:custDataLst>
          </p:nvPr>
        </p:nvPicPr>
        <p:blipFill>
          <a:blip r:embed="rId3"/>
          <a:stretch>
            <a:fillRect/>
          </a:stretch>
        </p:blipFill>
        <p:spPr>
          <a:xfrm>
            <a:off x="944245" y="1124585"/>
            <a:ext cx="6901180" cy="353250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Shape 22"/>
          <p:cNvSpPr>
            <a:spLocks noChangeArrowheads="1"/>
          </p:cNvSpPr>
          <p:nvPr/>
        </p:nvSpPr>
        <p:spPr bwMode="auto">
          <a:xfrm>
            <a:off x="-952" y="1447324"/>
            <a:ext cx="9144953" cy="1966913"/>
          </a:xfrm>
          <a:prstGeom prst="rect">
            <a:avLst/>
          </a:prstGeom>
          <a:solidFill>
            <a:srgbClr val="C51A24"/>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2" name="Shape 22"/>
          <p:cNvSpPr>
            <a:spLocks noChangeArrowheads="1"/>
          </p:cNvSpPr>
          <p:nvPr/>
        </p:nvSpPr>
        <p:spPr bwMode="auto">
          <a:xfrm>
            <a:off x="897255" y="1504474"/>
            <a:ext cx="1534478" cy="2319338"/>
          </a:xfrm>
          <a:prstGeom prst="rect">
            <a:avLst/>
          </a:prstGeom>
          <a:solidFill>
            <a:schemeClr val="bg1"/>
          </a:solidFill>
          <a:ln w="12700">
            <a:noFill/>
            <a:miter lim="400000"/>
          </a:ln>
          <a:effectLst>
            <a:outerShdw blurRad="76200" dir="13500000" sy="23000" kx="1200000" algn="br" rotWithShape="0">
              <a:srgbClr val="B90003">
                <a:alpha val="20000"/>
              </a:srgbClr>
            </a:outerShdw>
          </a:effectLst>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5" name="文本框 4"/>
          <p:cNvSpPr txBox="1"/>
          <p:nvPr/>
        </p:nvSpPr>
        <p:spPr>
          <a:xfrm>
            <a:off x="1011555" y="1814195"/>
            <a:ext cx="1420495" cy="2306955"/>
          </a:xfrm>
          <a:prstGeom prst="rect">
            <a:avLst/>
          </a:prstGeom>
          <a:noFill/>
        </p:spPr>
        <p:txBody>
          <a:bodyPr wrap="square" rtlCol="0" anchor="t">
            <a:spAutoFit/>
          </a:bodyPr>
          <a:p>
            <a:r>
              <a:rPr lang="en-US" altLang="zh-CN" sz="7200" dirty="0" smtClean="0">
                <a:solidFill>
                  <a:srgbClr val="C00000"/>
                </a:solidFill>
                <a:effectLst/>
                <a:latin typeface="DIN Alternate" panose="020B0500000000000000" charset="0"/>
                <a:ea typeface="微软雅黑" panose="020B0503020204020204" pitchFamily="34" charset="-122"/>
                <a:cs typeface="DIN Alternate" panose="020B0500000000000000" charset="0"/>
                <a:sym typeface="+mn-ea"/>
              </a:rPr>
              <a:t> </a:t>
            </a:r>
            <a:r>
              <a:rPr lang="en-US" altLang="zh-CN" sz="7200" b="1" dirty="0" smtClean="0">
                <a:solidFill>
                  <a:srgbClr val="C00000"/>
                </a:solidFill>
                <a:effectLst/>
                <a:latin typeface="DIN Alternate" panose="020B0500000000000000" charset="0"/>
                <a:ea typeface="Microsoft YaHei Bold" panose="020B0502040204020203" charset="-122"/>
                <a:cs typeface="DIN Alternate" panose="020B0500000000000000" charset="0"/>
                <a:sym typeface="+mn-ea"/>
              </a:rPr>
              <a:t>04</a:t>
            </a:r>
            <a:endParaRPr lang="en-US" altLang="zh-CN" sz="7200" b="1" dirty="0" smtClean="0">
              <a:solidFill>
                <a:srgbClr val="C00000"/>
              </a:solidFill>
              <a:effectLst/>
              <a:latin typeface="DIN Alternate" panose="020B0500000000000000" charset="0"/>
              <a:ea typeface="Microsoft YaHei Bold" panose="020B0502040204020203" charset="-122"/>
              <a:cs typeface="DIN Alternate" panose="020B0500000000000000" charset="0"/>
              <a:sym typeface="+mn-ea"/>
            </a:endParaRPr>
          </a:p>
        </p:txBody>
      </p:sp>
      <p:sp>
        <p:nvSpPr>
          <p:cNvPr id="11" name="矩形 10"/>
          <p:cNvSpPr/>
          <p:nvPr/>
        </p:nvSpPr>
        <p:spPr>
          <a:xfrm>
            <a:off x="2781776" y="2007394"/>
            <a:ext cx="4361498" cy="553085"/>
          </a:xfrm>
          <a:prstGeom prst="rect">
            <a:avLst/>
          </a:prstGeom>
          <a:ln w="12700">
            <a:miter lim="400000"/>
          </a:ln>
          <a:effectLst>
            <a:outerShdw blurRad="63500" rotWithShape="0">
              <a:srgbClr val="808080">
                <a:alpha val="31423"/>
              </a:srgbClr>
            </a:outerShdw>
          </a:effectLst>
        </p:spPr>
        <p:txBody>
          <a:bodyPr wrap="square" lIns="45718" rIns="45718" rtlCol="0">
            <a:spAutoFit/>
          </a:bodyPr>
          <a:p>
            <a:pPr lvl="0" algn="l"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3000">
                <a:latin typeface="微软雅黑" panose="020B0503020204020204" pitchFamily="34" charset="-122"/>
                <a:ea typeface="微软雅黑" panose="020B0503020204020204" pitchFamily="34" charset="-122"/>
              </a:rPr>
              <a:t>完整准确获取上报字段</a:t>
            </a:r>
            <a:endParaRPr lang="zh-CN" sz="3000">
              <a:latin typeface="微软雅黑" panose="020B0503020204020204" pitchFamily="34" charset="-122"/>
              <a:ea typeface="微软雅黑" panose="020B0503020204020204" pitchFamily="34" charset="-122"/>
            </a:endParaRPr>
          </a:p>
        </p:txBody>
      </p:sp>
      <p:sp>
        <p:nvSpPr>
          <p:cNvPr id="20" name="矩形 19"/>
          <p:cNvSpPr/>
          <p:nvPr/>
        </p:nvSpPr>
        <p:spPr>
          <a:xfrm>
            <a:off x="2781776" y="2596039"/>
            <a:ext cx="4486751" cy="229870"/>
          </a:xfrm>
          <a:prstGeom prst="rect">
            <a:avLst/>
          </a:prstGeom>
          <a:ln w="12700">
            <a:miter lim="400000"/>
          </a:ln>
          <a:effectLst>
            <a:outerShdw blurRad="63500" rotWithShape="0">
              <a:srgbClr val="808080">
                <a:alpha val="31423"/>
              </a:srgbClr>
            </a:outerShdw>
          </a:effectLst>
        </p:spPr>
        <p:txBody>
          <a:bodyPr wrap="square" lIns="45718" tIns="34290" rIns="45718" bIns="34290" anchor="t">
            <a:spAutoFit/>
          </a:bodyPr>
          <a:p>
            <a:pPr lvl="0" algn="l"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050" kern="0" dirty="0">
                <a:sym typeface="+mn-ea"/>
              </a:rPr>
              <a:t>如何保障从校友邦实习上报模块中导出的数据字段内容完整准确</a:t>
            </a:r>
            <a:endParaRPr lang="zh-CN" sz="1050" kern="0" dirty="0">
              <a:sym typeface="+mn-ea"/>
            </a:endParaRPr>
          </a:p>
        </p:txBody>
      </p:sp>
      <p:sp>
        <p:nvSpPr>
          <p:cNvPr id="6" name="矩形 5"/>
          <p:cNvSpPr/>
          <p:nvPr/>
        </p:nvSpPr>
        <p:spPr>
          <a:xfrm>
            <a:off x="1012190" y="2826385"/>
            <a:ext cx="1120775" cy="460375"/>
          </a:xfrm>
          <a:prstGeom prst="rect">
            <a:avLst/>
          </a:prstGeom>
        </p:spPr>
        <p:txBody>
          <a:bodyPr wrap="square">
            <a:spAutoFit/>
            <a:scene3d>
              <a:camera prst="orthographicFront"/>
              <a:lightRig rig="threePt" dir="t"/>
            </a:scene3d>
            <a:sp3d contourW="12700"/>
          </a:bodyPr>
          <a:p>
            <a:pPr algn="r"/>
            <a:r>
              <a:rPr lang="en-US" altLang="zh-CN" sz="2400" dirty="0">
                <a:solidFill>
                  <a:srgbClr val="C00000"/>
                </a:solidFill>
                <a:latin typeface="DIN Alternate" panose="020B0500000000000000" charset="0"/>
                <a:ea typeface="方正黑体简体" panose="02010601030101010101" pitchFamily="2" charset="-122"/>
                <a:cs typeface="DIN Alternate" panose="020B0500000000000000" charset="0"/>
                <a:sym typeface="Noto Serif CJK SC" panose="02020400000000000000" pitchFamily="18" charset="-122"/>
              </a:rPr>
              <a:t>PART</a:t>
            </a:r>
            <a:endParaRPr lang="en-US" altLang="zh-CN" sz="2400" dirty="0">
              <a:solidFill>
                <a:srgbClr val="C00000"/>
              </a:solidFill>
              <a:latin typeface="DIN Alternate" panose="020B0500000000000000" charset="0"/>
              <a:ea typeface="方正黑体简体" panose="02010601030101010101" pitchFamily="2" charset="-122"/>
              <a:cs typeface="DIN Alternate" panose="020B0500000000000000" charset="0"/>
              <a:sym typeface="Noto Serif CJK SC" panose="02020400000000000000" pitchFamily="18" charset="-122"/>
            </a:endParaRPr>
          </a:p>
        </p:txBody>
      </p:sp>
      <p:grpSp>
        <p:nvGrpSpPr>
          <p:cNvPr id="7" name="组合 6"/>
          <p:cNvGrpSpPr/>
          <p:nvPr/>
        </p:nvGrpSpPr>
        <p:grpSpPr>
          <a:xfrm>
            <a:off x="8131969" y="131921"/>
            <a:ext cx="782479" cy="275273"/>
            <a:chOff x="17075" y="277"/>
            <a:chExt cx="1643" cy="578"/>
          </a:xfrm>
        </p:grpSpPr>
        <p:grpSp>
          <p:nvGrpSpPr>
            <p:cNvPr id="12" name="组合 11"/>
            <p:cNvGrpSpPr/>
            <p:nvPr/>
          </p:nvGrpSpPr>
          <p:grpSpPr>
            <a:xfrm>
              <a:off x="17075" y="491"/>
              <a:ext cx="1643" cy="364"/>
              <a:chOff x="17075" y="619"/>
              <a:chExt cx="1643" cy="364"/>
            </a:xfrm>
          </p:grpSpPr>
          <p:sp>
            <p:nvSpPr>
              <p:cNvPr id="13" name="Shape 22"/>
              <p:cNvSpPr>
                <a:spLocks noChangeArrowheads="1"/>
              </p:cNvSpPr>
              <p:nvPr/>
            </p:nvSpPr>
            <p:spPr bwMode="auto">
              <a:xfrm>
                <a:off x="17075" y="619"/>
                <a:ext cx="1643" cy="290"/>
              </a:xfrm>
              <a:prstGeom prst="rect">
                <a:avLst/>
              </a:prstGeom>
              <a:solidFill>
                <a:schemeClr val="bg1">
                  <a:lumMod val="95000"/>
                </a:schemeClr>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16" name="Shape 26"/>
              <p:cNvSpPr/>
              <p:nvPr/>
            </p:nvSpPr>
            <p:spPr>
              <a:xfrm>
                <a:off x="17272" y="646"/>
                <a:ext cx="1250" cy="337"/>
              </a:xfrm>
              <a:prstGeom prst="rect">
                <a:avLst/>
              </a:prstGeom>
              <a:ln w="12700">
                <a:miter lim="400000"/>
              </a:ln>
              <a:effectLst/>
            </p:spPr>
            <p:txBody>
              <a:bodyPr wrap="square" lIns="45718" rIns="45718">
                <a:spAutoFit/>
              </a:bodyPr>
              <a:p>
                <a:pPr algn="ctr" fontAlgn="auto"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en-US" altLang="zh-CN" sz="450" kern="0" baseline="0" dirty="0">
                    <a:solidFill>
                      <a:srgbClr val="D62F2F"/>
                    </a:solidFill>
                    <a:effectLst/>
                    <a:sym typeface="微软雅黑" panose="020B0503020204020204" pitchFamily="34" charset="-122"/>
                  </a:rPr>
                  <a:t>www.xybsyw.com</a:t>
                </a:r>
                <a:endParaRPr lang="en-US" altLang="zh-CN" sz="450" kern="0" baseline="0" dirty="0">
                  <a:solidFill>
                    <a:srgbClr val="D62F2F"/>
                  </a:solidFill>
                  <a:effectLst/>
                  <a:sym typeface="微软雅黑" panose="020B0503020204020204" pitchFamily="34" charset="-122"/>
                </a:endParaRPr>
              </a:p>
            </p:txBody>
          </p:sp>
        </p:grpSp>
        <p:pic>
          <p:nvPicPr>
            <p:cNvPr id="14" name="图片 13" descr="红色1"/>
            <p:cNvPicPr>
              <a:picLocks noChangeAspect="1"/>
            </p:cNvPicPr>
            <p:nvPr/>
          </p:nvPicPr>
          <p:blipFill>
            <a:blip r:embed="rId1"/>
            <a:stretch>
              <a:fillRect/>
            </a:stretch>
          </p:blipFill>
          <p:spPr>
            <a:xfrm>
              <a:off x="17432" y="277"/>
              <a:ext cx="929" cy="29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vert="horz" rtlCol="0" anchor="b">
            <a:normAutofit/>
          </a:bodyPr>
          <a:p>
            <a:pPr lvl="0" algn="l"/>
            <a:r>
              <a:rPr lang="zh-CN" sz="1400">
                <a:latin typeface="微软雅黑" panose="020B0503020204020204" pitchFamily="34" charset="-122"/>
                <a:ea typeface="微软雅黑" panose="020B0503020204020204" pitchFamily="34" charset="-122"/>
                <a:sym typeface="+mn-ea"/>
              </a:rPr>
              <a:t>完整准确获取上报字段</a:t>
            </a:r>
            <a:endParaRPr lang="zh-CN" altLang="en-US" sz="1400" b="0">
              <a:latin typeface="Microsoft YaHei Regular" panose="020B0502040204020203" charset="-122"/>
              <a:ea typeface="Microsoft YaHei Regular" panose="020B0502040204020203" charset="-122"/>
              <a:sym typeface="+mn-ea"/>
            </a:endParaRPr>
          </a:p>
        </p:txBody>
      </p:sp>
      <p:graphicFrame>
        <p:nvGraphicFramePr>
          <p:cNvPr id="4" name="表格 3"/>
          <p:cNvGraphicFramePr/>
          <p:nvPr>
            <p:custDataLst>
              <p:tags r:id="rId1"/>
            </p:custDataLst>
          </p:nvPr>
        </p:nvGraphicFramePr>
        <p:xfrm>
          <a:off x="215900" y="573337"/>
          <a:ext cx="8712200" cy="4283075"/>
        </p:xfrm>
        <a:graphic>
          <a:graphicData uri="http://schemas.openxmlformats.org/drawingml/2006/table">
            <a:tbl>
              <a:tblPr firstRow="1" bandRow="1">
                <a:tableStyleId>{5C22544A-7EE6-4342-B048-85BDC9FD1C3A}</a:tableStyleId>
              </a:tblPr>
              <a:tblGrid>
                <a:gridCol w="1577975"/>
                <a:gridCol w="7134225"/>
              </a:tblGrid>
              <a:tr h="382905">
                <a:tc>
                  <a:txBody>
                    <a:bodyPr/>
                    <a:p>
                      <a:pPr indent="0" algn="ctr">
                        <a:lnSpc>
                          <a:spcPct val="120000"/>
                        </a:lnSpc>
                        <a:spcBef>
                          <a:spcPts val="0"/>
                        </a:spcBef>
                        <a:spcAft>
                          <a:spcPts val="0"/>
                        </a:spcAft>
                        <a:buNone/>
                      </a:pPr>
                      <a:r>
                        <a:rPr lang="zh-CN" sz="1400" b="1" spc="120">
                          <a:solidFill>
                            <a:srgbClr val="646464"/>
                          </a:solidFill>
                          <a:latin typeface="微软雅黑" panose="020B0503020204020204" pitchFamily="34" charset="-122"/>
                          <a:ea typeface="微软雅黑" panose="020B0503020204020204" pitchFamily="34" charset="-122"/>
                        </a:rPr>
                        <a:t>字段名称</a:t>
                      </a:r>
                      <a:endParaRPr lang="zh-CN" sz="1400" b="1" spc="120">
                        <a:solidFill>
                          <a:srgbClr val="646464"/>
                        </a:solidFill>
                        <a:latin typeface="微软雅黑" panose="020B0503020204020204" pitchFamily="34" charset="-122"/>
                        <a:ea typeface="微软雅黑" panose="020B0503020204020204" pitchFamily="34" charset="-122"/>
                      </a:endParaRPr>
                    </a:p>
                  </a:txBody>
                  <a:tcPr marL="177800" marR="177800" marT="57150" marB="57150" vert="horz" anchor="ctr">
                    <a:lnL w="9525">
                      <a:solidFill>
                        <a:srgbClr val="646464"/>
                      </a:solidFill>
                      <a:prstDash val="sysDash"/>
                    </a:lnL>
                    <a:lnR w="9525">
                      <a:solidFill>
                        <a:srgbClr val="646464"/>
                      </a:solidFill>
                      <a:prstDash val="sysDash"/>
                    </a:lnR>
                    <a:lnT w="28575">
                      <a:solidFill>
                        <a:srgbClr val="646464"/>
                      </a:solidFill>
                      <a:prstDash val="solid"/>
                    </a:lnT>
                    <a:lnB w="28575">
                      <a:solidFill>
                        <a:srgbClr val="646464"/>
                      </a:solidFill>
                      <a:prstDash val="solid"/>
                    </a:lnB>
                    <a:lnTlToBr>
                      <a:noFill/>
                    </a:lnTlToBr>
                    <a:lnBlToTr>
                      <a:noFill/>
                    </a:lnBlToTr>
                    <a:solidFill>
                      <a:srgbClr val="FFFFFF"/>
                    </a:solidFill>
                  </a:tcPr>
                </a:tc>
                <a:tc>
                  <a:txBody>
                    <a:bodyPr/>
                    <a:p>
                      <a:pPr indent="0" algn="ctr">
                        <a:lnSpc>
                          <a:spcPct val="120000"/>
                        </a:lnSpc>
                        <a:spcBef>
                          <a:spcPts val="0"/>
                        </a:spcBef>
                        <a:spcAft>
                          <a:spcPts val="0"/>
                        </a:spcAft>
                        <a:buNone/>
                      </a:pPr>
                      <a:r>
                        <a:rPr lang="zh-CN" sz="1400" b="1" spc="120">
                          <a:solidFill>
                            <a:srgbClr val="646464"/>
                          </a:solidFill>
                          <a:latin typeface="微软雅黑" panose="020B0503020204020204" pitchFamily="34" charset="-122"/>
                          <a:ea typeface="微软雅黑" panose="020B0503020204020204" pitchFamily="34" charset="-122"/>
                        </a:rPr>
                        <a:t>如何保障字段完整准确</a:t>
                      </a:r>
                      <a:endParaRPr lang="zh-CN" sz="1400" b="1" spc="120">
                        <a:solidFill>
                          <a:srgbClr val="646464"/>
                        </a:solidFill>
                        <a:latin typeface="微软雅黑" panose="020B0503020204020204" pitchFamily="34" charset="-122"/>
                        <a:ea typeface="微软雅黑" panose="020B0503020204020204" pitchFamily="34" charset="-122"/>
                      </a:endParaRPr>
                    </a:p>
                  </a:txBody>
                  <a:tcPr marL="177800" marR="177800" marT="57150" marB="57150" vert="horz" anchor="ctr">
                    <a:lnL w="9525">
                      <a:solidFill>
                        <a:srgbClr val="646464"/>
                      </a:solidFill>
                      <a:prstDash val="sysDash"/>
                    </a:lnL>
                    <a:lnR w="9525">
                      <a:solidFill>
                        <a:srgbClr val="646464"/>
                      </a:solidFill>
                      <a:prstDash val="sysDash"/>
                    </a:lnR>
                    <a:lnT w="28575">
                      <a:solidFill>
                        <a:srgbClr val="646464"/>
                      </a:solidFill>
                      <a:prstDash val="solid"/>
                    </a:lnT>
                    <a:lnB w="28575">
                      <a:solidFill>
                        <a:srgbClr val="646464"/>
                      </a:solidFill>
                      <a:prstDash val="solid"/>
                    </a:lnB>
                    <a:lnTlToBr>
                      <a:noFill/>
                    </a:lnTlToBr>
                    <a:lnBlToTr>
                      <a:noFill/>
                    </a:lnBlToTr>
                    <a:solidFill>
                      <a:srgbClr val="FFFFFF"/>
                    </a:solidFill>
                  </a:tcPr>
                </a:tc>
              </a:tr>
              <a:tr h="344805">
                <a:tc>
                  <a:txBody>
                    <a:bodyPr/>
                    <a:p>
                      <a:pPr indent="0" algn="l">
                        <a:lnSpc>
                          <a:spcPct val="120000"/>
                        </a:lnSpc>
                        <a:spcBef>
                          <a:spcPts val="0"/>
                        </a:spcBef>
                        <a:spcAft>
                          <a:spcPts val="0"/>
                        </a:spcAft>
                        <a:buNone/>
                      </a:pPr>
                      <a:r>
                        <a:rPr lang="zh-CN" sz="1200" b="0" spc="120">
                          <a:solidFill>
                            <a:srgbClr val="646464"/>
                          </a:solidFill>
                          <a:latin typeface="微软雅黑" panose="020B0503020204020204" pitchFamily="34" charset="-122"/>
                          <a:ea typeface="微软雅黑" panose="020B0503020204020204" pitchFamily="34" charset="-122"/>
                        </a:rPr>
                        <a:t>学号</a:t>
                      </a:r>
                      <a:endParaRPr lang="zh-CN" sz="1200" b="0" spc="120">
                        <a:solidFill>
                          <a:srgbClr val="646464"/>
                        </a:solidFill>
                        <a:latin typeface="微软雅黑" panose="020B0503020204020204" pitchFamily="34" charset="-122"/>
                        <a:ea typeface="微软雅黑" panose="020B0503020204020204" pitchFamily="34" charset="-122"/>
                      </a:endParaRPr>
                    </a:p>
                  </a:txBody>
                  <a:tcPr marL="177800" marR="177800" marT="57150" marB="57150" vert="horz" anchor="ctr">
                    <a:lnL w="9525">
                      <a:solidFill>
                        <a:srgbClr val="646464"/>
                      </a:solidFill>
                      <a:prstDash val="sysDash"/>
                    </a:lnL>
                    <a:lnR w="9525">
                      <a:solidFill>
                        <a:srgbClr val="646464"/>
                      </a:solidFill>
                      <a:prstDash val="sysDash"/>
                    </a:lnR>
                    <a:lnT w="28575">
                      <a:solidFill>
                        <a:srgbClr val="646464"/>
                      </a:solidFill>
                      <a:prstDash val="solid"/>
                    </a:lnT>
                    <a:lnB w="9525">
                      <a:solidFill>
                        <a:srgbClr val="646464"/>
                      </a:solidFill>
                      <a:prstDash val="sysDash"/>
                    </a:lnB>
                    <a:lnTlToBr>
                      <a:noFill/>
                    </a:lnTlToBr>
                    <a:lnBlToTr>
                      <a:noFill/>
                    </a:lnBlToTr>
                    <a:solidFill>
                      <a:srgbClr val="FFFFFF"/>
                    </a:solidFill>
                  </a:tcPr>
                </a:tc>
                <a:tc>
                  <a:txBody>
                    <a:bodyPr/>
                    <a:p>
                      <a:pPr indent="0" algn="l">
                        <a:lnSpc>
                          <a:spcPct val="120000"/>
                        </a:lnSpc>
                        <a:spcBef>
                          <a:spcPts val="0"/>
                        </a:spcBef>
                        <a:spcAft>
                          <a:spcPts val="0"/>
                        </a:spcAft>
                        <a:buNone/>
                      </a:pPr>
                      <a:r>
                        <a:rPr lang="zh-CN" sz="1200" b="0" spc="120">
                          <a:solidFill>
                            <a:srgbClr val="404040"/>
                          </a:solidFill>
                          <a:latin typeface="微软雅黑" panose="020B0503020204020204" pitchFamily="34" charset="-122"/>
                          <a:ea typeface="微软雅黑" panose="020B0503020204020204" pitchFamily="34" charset="-122"/>
                        </a:rPr>
                        <a:t>保证导入到校友邦基础信息中的信息正确，相关实习计划创建并引用正确信息即可</a:t>
                      </a:r>
                      <a:endParaRPr lang="zh-CN" sz="1200" b="0" spc="120">
                        <a:solidFill>
                          <a:srgbClr val="404040"/>
                        </a:solidFill>
                        <a:latin typeface="微软雅黑" panose="020B0503020204020204" pitchFamily="34" charset="-122"/>
                        <a:ea typeface="微软雅黑" panose="020B0503020204020204" pitchFamily="34" charset="-122"/>
                      </a:endParaRPr>
                    </a:p>
                  </a:txBody>
                  <a:tcPr marL="177800" marR="177800" marT="57150" marB="57150" vert="horz" anchor="ctr">
                    <a:lnL w="9525">
                      <a:solidFill>
                        <a:srgbClr val="646464"/>
                      </a:solidFill>
                      <a:prstDash val="sysDash"/>
                    </a:lnL>
                    <a:lnR w="9525">
                      <a:solidFill>
                        <a:srgbClr val="646464"/>
                      </a:solidFill>
                      <a:prstDash val="sysDash"/>
                    </a:lnR>
                    <a:lnT w="28575">
                      <a:solidFill>
                        <a:srgbClr val="646464"/>
                      </a:solidFill>
                      <a:prstDash val="solid"/>
                    </a:lnT>
                    <a:lnB w="9525">
                      <a:solidFill>
                        <a:srgbClr val="646464"/>
                      </a:solidFill>
                      <a:prstDash val="sysDash"/>
                    </a:lnB>
                    <a:lnTlToBr>
                      <a:noFill/>
                    </a:lnTlToBr>
                    <a:lnBlToTr>
                      <a:noFill/>
                    </a:lnBlToTr>
                    <a:solidFill>
                      <a:srgbClr val="FFFFFF"/>
                    </a:solidFill>
                  </a:tcPr>
                </a:tc>
              </a:tr>
              <a:tr h="344805">
                <a:tc>
                  <a:txBody>
                    <a:bodyPr/>
                    <a:p>
                      <a:pPr indent="0" algn="l">
                        <a:lnSpc>
                          <a:spcPct val="120000"/>
                        </a:lnSpc>
                        <a:spcBef>
                          <a:spcPts val="0"/>
                        </a:spcBef>
                        <a:spcAft>
                          <a:spcPts val="0"/>
                        </a:spcAft>
                        <a:buNone/>
                      </a:pPr>
                      <a:r>
                        <a:rPr lang="zh-CN" sz="1200" b="0" spc="120">
                          <a:solidFill>
                            <a:srgbClr val="646464"/>
                          </a:solidFill>
                          <a:latin typeface="微软雅黑" panose="020B0503020204020204" pitchFamily="34" charset="-122"/>
                          <a:ea typeface="微软雅黑" panose="020B0503020204020204" pitchFamily="34" charset="-122"/>
                        </a:rPr>
                        <a:t>学生姓名</a:t>
                      </a:r>
                      <a:endParaRPr lang="zh-CN" sz="1200" b="0" spc="120">
                        <a:solidFill>
                          <a:srgbClr val="646464"/>
                        </a:solidFill>
                        <a:latin typeface="微软雅黑" panose="020B0503020204020204" pitchFamily="34" charset="-122"/>
                        <a:ea typeface="微软雅黑" panose="020B0503020204020204" pitchFamily="34" charset="-122"/>
                      </a:endParaRPr>
                    </a:p>
                  </a:txBody>
                  <a:tcPr marL="177800" marR="177800" marT="57150" marB="571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2F2F2"/>
                    </a:solidFill>
                  </a:tcPr>
                </a:tc>
                <a:tc>
                  <a:txBody>
                    <a:bodyPr/>
                    <a:p>
                      <a:pPr indent="0" algn="l">
                        <a:lnSpc>
                          <a:spcPct val="120000"/>
                        </a:lnSpc>
                        <a:spcBef>
                          <a:spcPts val="0"/>
                        </a:spcBef>
                        <a:spcAft>
                          <a:spcPts val="0"/>
                        </a:spcAft>
                        <a:buNone/>
                      </a:pPr>
                      <a:r>
                        <a:rPr lang="zh-CN" sz="1200" b="0" spc="120">
                          <a:solidFill>
                            <a:srgbClr val="404040"/>
                          </a:solidFill>
                          <a:latin typeface="微软雅黑" panose="020B0503020204020204" pitchFamily="34" charset="-122"/>
                          <a:ea typeface="微软雅黑" panose="020B0503020204020204" pitchFamily="34" charset="-122"/>
                        </a:rPr>
                        <a:t>保证导入到校友邦基础信息中的信息正确，相关实习计划创建并引用正确信息即可</a:t>
                      </a:r>
                      <a:endParaRPr lang="zh-CN" sz="1200" b="0" spc="120">
                        <a:solidFill>
                          <a:srgbClr val="404040"/>
                        </a:solidFill>
                        <a:latin typeface="微软雅黑" panose="020B0503020204020204" pitchFamily="34" charset="-122"/>
                        <a:ea typeface="微软雅黑" panose="020B0503020204020204" pitchFamily="34" charset="-122"/>
                      </a:endParaRPr>
                    </a:p>
                  </a:txBody>
                  <a:tcPr marL="177800" marR="177800" marT="57150" marB="571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2F2F2"/>
                    </a:solidFill>
                  </a:tcPr>
                </a:tc>
              </a:tr>
              <a:tr h="344170">
                <a:tc>
                  <a:txBody>
                    <a:bodyPr/>
                    <a:p>
                      <a:pPr indent="0" algn="l">
                        <a:lnSpc>
                          <a:spcPct val="120000"/>
                        </a:lnSpc>
                        <a:spcBef>
                          <a:spcPts val="0"/>
                        </a:spcBef>
                        <a:spcAft>
                          <a:spcPts val="0"/>
                        </a:spcAft>
                        <a:buNone/>
                      </a:pPr>
                      <a:r>
                        <a:rPr lang="zh-CN" sz="1200" b="0" spc="120">
                          <a:solidFill>
                            <a:srgbClr val="646464"/>
                          </a:solidFill>
                          <a:latin typeface="微软雅黑" panose="020B0503020204020204" pitchFamily="34" charset="-122"/>
                          <a:ea typeface="微软雅黑" panose="020B0503020204020204" pitchFamily="34" charset="-122"/>
                        </a:rPr>
                        <a:t>入学年份</a:t>
                      </a:r>
                      <a:endParaRPr lang="zh-CN" sz="1200" b="0" spc="120">
                        <a:solidFill>
                          <a:srgbClr val="646464"/>
                        </a:solidFill>
                        <a:latin typeface="微软雅黑" panose="020B0503020204020204" pitchFamily="34" charset="-122"/>
                        <a:ea typeface="微软雅黑" panose="020B0503020204020204" pitchFamily="34" charset="-122"/>
                      </a:endParaRPr>
                    </a:p>
                  </a:txBody>
                  <a:tcPr marL="177800" marR="177800" marT="57150" marB="571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c>
                  <a:txBody>
                    <a:bodyPr/>
                    <a:p>
                      <a:pPr indent="0" algn="l">
                        <a:lnSpc>
                          <a:spcPct val="120000"/>
                        </a:lnSpc>
                        <a:spcBef>
                          <a:spcPts val="0"/>
                        </a:spcBef>
                        <a:spcAft>
                          <a:spcPts val="0"/>
                        </a:spcAft>
                        <a:buNone/>
                      </a:pPr>
                      <a:r>
                        <a:rPr lang="zh-CN" sz="1200" b="0" spc="120">
                          <a:solidFill>
                            <a:srgbClr val="404040"/>
                          </a:solidFill>
                          <a:latin typeface="微软雅黑" panose="020B0503020204020204" pitchFamily="34" charset="-122"/>
                          <a:ea typeface="微软雅黑" panose="020B0503020204020204" pitchFamily="34" charset="-122"/>
                        </a:rPr>
                        <a:t>保证导入到校友邦基础信息中的信息正确，相关实习计划创建并引用正确信息即可</a:t>
                      </a:r>
                      <a:endParaRPr lang="zh-CN" sz="1200" b="0" spc="120">
                        <a:solidFill>
                          <a:srgbClr val="404040"/>
                        </a:solidFill>
                        <a:latin typeface="微软雅黑" panose="020B0503020204020204" pitchFamily="34" charset="-122"/>
                        <a:ea typeface="微软雅黑" panose="020B0503020204020204" pitchFamily="34" charset="-122"/>
                      </a:endParaRPr>
                    </a:p>
                  </a:txBody>
                  <a:tcPr marL="177800" marR="177800" marT="57150" marB="571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r>
              <a:tr h="344805">
                <a:tc>
                  <a:txBody>
                    <a:bodyPr/>
                    <a:p>
                      <a:pPr indent="0" algn="l">
                        <a:lnSpc>
                          <a:spcPct val="120000"/>
                        </a:lnSpc>
                        <a:spcBef>
                          <a:spcPts val="0"/>
                        </a:spcBef>
                        <a:spcAft>
                          <a:spcPts val="0"/>
                        </a:spcAft>
                        <a:buNone/>
                      </a:pPr>
                      <a:r>
                        <a:rPr lang="zh-CN" sz="1200" b="0" spc="120">
                          <a:solidFill>
                            <a:srgbClr val="646464"/>
                          </a:solidFill>
                          <a:latin typeface="微软雅黑" panose="020B0503020204020204" pitchFamily="34" charset="-122"/>
                          <a:ea typeface="微软雅黑" panose="020B0503020204020204" pitchFamily="34" charset="-122"/>
                        </a:rPr>
                        <a:t>院系</a:t>
                      </a:r>
                      <a:endParaRPr lang="zh-CN" sz="1200" b="0" spc="120">
                        <a:solidFill>
                          <a:srgbClr val="646464"/>
                        </a:solidFill>
                        <a:latin typeface="微软雅黑" panose="020B0503020204020204" pitchFamily="34" charset="-122"/>
                        <a:ea typeface="微软雅黑" panose="020B0503020204020204" pitchFamily="34" charset="-122"/>
                      </a:endParaRPr>
                    </a:p>
                  </a:txBody>
                  <a:tcPr marL="177800" marR="177800" marT="57150" marB="571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2F2F2"/>
                    </a:solidFill>
                  </a:tcPr>
                </a:tc>
                <a:tc>
                  <a:txBody>
                    <a:bodyPr/>
                    <a:p>
                      <a:pPr indent="0" algn="l">
                        <a:lnSpc>
                          <a:spcPct val="120000"/>
                        </a:lnSpc>
                        <a:spcBef>
                          <a:spcPts val="0"/>
                        </a:spcBef>
                        <a:spcAft>
                          <a:spcPts val="0"/>
                        </a:spcAft>
                        <a:buNone/>
                      </a:pPr>
                      <a:r>
                        <a:rPr lang="zh-CN" sz="1200" b="0" spc="120">
                          <a:solidFill>
                            <a:srgbClr val="404040"/>
                          </a:solidFill>
                          <a:latin typeface="微软雅黑" panose="020B0503020204020204" pitchFamily="34" charset="-122"/>
                          <a:ea typeface="微软雅黑" panose="020B0503020204020204" pitchFamily="34" charset="-122"/>
                        </a:rPr>
                        <a:t>保证导入到校友邦基础信息中的信息正确，相关实习计划创建并引用正确信息即可</a:t>
                      </a:r>
                      <a:endParaRPr lang="zh-CN" sz="1200" b="0" spc="120">
                        <a:solidFill>
                          <a:srgbClr val="404040"/>
                        </a:solidFill>
                        <a:latin typeface="微软雅黑" panose="020B0503020204020204" pitchFamily="34" charset="-122"/>
                        <a:ea typeface="微软雅黑" panose="020B0503020204020204" pitchFamily="34" charset="-122"/>
                      </a:endParaRPr>
                    </a:p>
                  </a:txBody>
                  <a:tcPr marL="177800" marR="177800" marT="57150" marB="571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2F2F2"/>
                    </a:solidFill>
                  </a:tcPr>
                </a:tc>
              </a:tr>
              <a:tr h="344805">
                <a:tc>
                  <a:txBody>
                    <a:bodyPr/>
                    <a:p>
                      <a:pPr indent="0" algn="l">
                        <a:lnSpc>
                          <a:spcPct val="120000"/>
                        </a:lnSpc>
                        <a:spcBef>
                          <a:spcPts val="0"/>
                        </a:spcBef>
                        <a:spcAft>
                          <a:spcPts val="0"/>
                        </a:spcAft>
                        <a:buNone/>
                      </a:pPr>
                      <a:r>
                        <a:rPr lang="zh-CN" sz="1200" b="0" spc="120">
                          <a:solidFill>
                            <a:srgbClr val="646464"/>
                          </a:solidFill>
                          <a:latin typeface="微软雅黑" panose="020B0503020204020204" pitchFamily="34" charset="-122"/>
                          <a:ea typeface="微软雅黑" panose="020B0503020204020204" pitchFamily="34" charset="-122"/>
                        </a:rPr>
                        <a:t>班级</a:t>
                      </a:r>
                      <a:endParaRPr lang="zh-CN" sz="1200" b="0" spc="120">
                        <a:solidFill>
                          <a:srgbClr val="646464"/>
                        </a:solidFill>
                        <a:latin typeface="微软雅黑" panose="020B0503020204020204" pitchFamily="34" charset="-122"/>
                        <a:ea typeface="微软雅黑" panose="020B0503020204020204" pitchFamily="34" charset="-122"/>
                      </a:endParaRPr>
                    </a:p>
                  </a:txBody>
                  <a:tcPr marL="177800" marR="177800" marT="57150" marB="571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c>
                  <a:txBody>
                    <a:bodyPr/>
                    <a:p>
                      <a:pPr indent="0" algn="l">
                        <a:lnSpc>
                          <a:spcPct val="120000"/>
                        </a:lnSpc>
                        <a:spcBef>
                          <a:spcPts val="0"/>
                        </a:spcBef>
                        <a:spcAft>
                          <a:spcPts val="0"/>
                        </a:spcAft>
                        <a:buNone/>
                      </a:pPr>
                      <a:r>
                        <a:rPr lang="zh-CN" sz="1200" b="0" spc="120">
                          <a:solidFill>
                            <a:srgbClr val="404040"/>
                          </a:solidFill>
                          <a:latin typeface="微软雅黑" panose="020B0503020204020204" pitchFamily="34" charset="-122"/>
                          <a:ea typeface="微软雅黑" panose="020B0503020204020204" pitchFamily="34" charset="-122"/>
                        </a:rPr>
                        <a:t>保证导入到校友邦基础信息中的信息正确，相关实习计划创建并引用正确信息即可</a:t>
                      </a:r>
                      <a:endParaRPr lang="zh-CN" sz="1200" b="0" spc="120">
                        <a:solidFill>
                          <a:srgbClr val="404040"/>
                        </a:solidFill>
                        <a:latin typeface="微软雅黑" panose="020B0503020204020204" pitchFamily="34" charset="-122"/>
                        <a:ea typeface="微软雅黑" panose="020B0503020204020204" pitchFamily="34" charset="-122"/>
                      </a:endParaRPr>
                    </a:p>
                  </a:txBody>
                  <a:tcPr marL="177800" marR="177800" marT="57150" marB="571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r>
              <a:tr h="344805">
                <a:tc>
                  <a:txBody>
                    <a:bodyPr/>
                    <a:p>
                      <a:pPr indent="0" algn="l">
                        <a:lnSpc>
                          <a:spcPct val="120000"/>
                        </a:lnSpc>
                        <a:spcBef>
                          <a:spcPts val="0"/>
                        </a:spcBef>
                        <a:spcAft>
                          <a:spcPts val="0"/>
                        </a:spcAft>
                        <a:buNone/>
                      </a:pPr>
                      <a:r>
                        <a:rPr lang="zh-CN" sz="1200" b="0" spc="120">
                          <a:solidFill>
                            <a:srgbClr val="646464"/>
                          </a:solidFill>
                          <a:latin typeface="微软雅黑" panose="020B0503020204020204" pitchFamily="34" charset="-122"/>
                          <a:ea typeface="微软雅黑" panose="020B0503020204020204" pitchFamily="34" charset="-122"/>
                        </a:rPr>
                        <a:t>课程名称</a:t>
                      </a:r>
                      <a:endParaRPr lang="zh-CN" sz="1200" b="0" spc="120">
                        <a:solidFill>
                          <a:srgbClr val="646464"/>
                        </a:solidFill>
                        <a:latin typeface="微软雅黑" panose="020B0503020204020204" pitchFamily="34" charset="-122"/>
                        <a:ea typeface="微软雅黑" panose="020B0503020204020204" pitchFamily="34" charset="-122"/>
                      </a:endParaRPr>
                    </a:p>
                  </a:txBody>
                  <a:tcPr marL="177800" marR="177800" marT="57150" marB="571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2F2F2"/>
                    </a:solidFill>
                  </a:tcPr>
                </a:tc>
                <a:tc>
                  <a:txBody>
                    <a:bodyPr/>
                    <a:p>
                      <a:pPr indent="0" algn="l">
                        <a:lnSpc>
                          <a:spcPct val="120000"/>
                        </a:lnSpc>
                        <a:spcBef>
                          <a:spcPts val="0"/>
                        </a:spcBef>
                        <a:spcAft>
                          <a:spcPts val="0"/>
                        </a:spcAft>
                        <a:buNone/>
                      </a:pPr>
                      <a:r>
                        <a:rPr lang="zh-CN" sz="1200" b="0" spc="120">
                          <a:solidFill>
                            <a:srgbClr val="404040"/>
                          </a:solidFill>
                          <a:latin typeface="微软雅黑" panose="020B0503020204020204" pitchFamily="34" charset="-122"/>
                          <a:ea typeface="微软雅黑" panose="020B0503020204020204" pitchFamily="34" charset="-122"/>
                        </a:rPr>
                        <a:t>保证导入到校友邦基础信息中的信息正确，相关实习计划创建并引用正确信息即可</a:t>
                      </a:r>
                      <a:endParaRPr lang="zh-CN" sz="1200" b="0" spc="120">
                        <a:solidFill>
                          <a:srgbClr val="404040"/>
                        </a:solidFill>
                        <a:latin typeface="微软雅黑" panose="020B0503020204020204" pitchFamily="34" charset="-122"/>
                        <a:ea typeface="微软雅黑" panose="020B0503020204020204" pitchFamily="34" charset="-122"/>
                      </a:endParaRPr>
                    </a:p>
                  </a:txBody>
                  <a:tcPr marL="177800" marR="177800" marT="57150" marB="571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2F2F2"/>
                    </a:solidFill>
                  </a:tcPr>
                </a:tc>
              </a:tr>
              <a:tr h="344805">
                <a:tc>
                  <a:txBody>
                    <a:bodyPr/>
                    <a:p>
                      <a:pPr indent="0" algn="l">
                        <a:lnSpc>
                          <a:spcPct val="120000"/>
                        </a:lnSpc>
                        <a:spcBef>
                          <a:spcPts val="0"/>
                        </a:spcBef>
                        <a:spcAft>
                          <a:spcPts val="0"/>
                        </a:spcAft>
                        <a:buNone/>
                      </a:pPr>
                      <a:r>
                        <a:rPr lang="zh-CN" sz="1200" b="0" spc="120">
                          <a:solidFill>
                            <a:srgbClr val="646464"/>
                          </a:solidFill>
                          <a:latin typeface="微软雅黑" panose="020B0503020204020204" pitchFamily="34" charset="-122"/>
                          <a:ea typeface="微软雅黑" panose="020B0503020204020204" pitchFamily="34" charset="-122"/>
                        </a:rPr>
                        <a:t>课程代码</a:t>
                      </a:r>
                      <a:endParaRPr lang="zh-CN" sz="1200" b="0" spc="120">
                        <a:solidFill>
                          <a:srgbClr val="646464"/>
                        </a:solidFill>
                        <a:latin typeface="微软雅黑" panose="020B0503020204020204" pitchFamily="34" charset="-122"/>
                        <a:ea typeface="微软雅黑" panose="020B0503020204020204" pitchFamily="34" charset="-122"/>
                      </a:endParaRPr>
                    </a:p>
                  </a:txBody>
                  <a:tcPr marL="177800" marR="177800" marT="57150" marB="571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c>
                  <a:txBody>
                    <a:bodyPr/>
                    <a:p>
                      <a:pPr indent="0" algn="l">
                        <a:lnSpc>
                          <a:spcPct val="120000"/>
                        </a:lnSpc>
                        <a:spcBef>
                          <a:spcPts val="0"/>
                        </a:spcBef>
                        <a:spcAft>
                          <a:spcPts val="0"/>
                        </a:spcAft>
                        <a:buNone/>
                      </a:pPr>
                      <a:r>
                        <a:rPr lang="zh-CN" sz="1200" b="0" spc="120">
                          <a:solidFill>
                            <a:srgbClr val="404040"/>
                          </a:solidFill>
                          <a:latin typeface="微软雅黑" panose="020B0503020204020204" pitchFamily="34" charset="-122"/>
                          <a:ea typeface="微软雅黑" panose="020B0503020204020204" pitchFamily="34" charset="-122"/>
                        </a:rPr>
                        <a:t>保证导入到校友邦基础信息中的信息正确，相关实习计划创建并引用正确信息即可</a:t>
                      </a:r>
                      <a:endParaRPr lang="zh-CN" sz="1200" b="0" spc="120">
                        <a:solidFill>
                          <a:srgbClr val="404040"/>
                        </a:solidFill>
                        <a:latin typeface="微软雅黑" panose="020B0503020204020204" pitchFamily="34" charset="-122"/>
                        <a:ea typeface="微软雅黑" panose="020B0503020204020204" pitchFamily="34" charset="-122"/>
                      </a:endParaRPr>
                    </a:p>
                  </a:txBody>
                  <a:tcPr marL="177800" marR="177800" marT="57150" marB="571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r>
              <a:tr h="344805">
                <a:tc>
                  <a:txBody>
                    <a:bodyPr/>
                    <a:p>
                      <a:pPr indent="0" algn="l">
                        <a:lnSpc>
                          <a:spcPct val="120000"/>
                        </a:lnSpc>
                        <a:spcBef>
                          <a:spcPts val="0"/>
                        </a:spcBef>
                        <a:spcAft>
                          <a:spcPts val="0"/>
                        </a:spcAft>
                        <a:buNone/>
                      </a:pPr>
                      <a:r>
                        <a:rPr lang="zh-CN" sz="1200" b="0" spc="120">
                          <a:solidFill>
                            <a:srgbClr val="646464"/>
                          </a:solidFill>
                          <a:latin typeface="微软雅黑" panose="020B0503020204020204" pitchFamily="34" charset="-122"/>
                          <a:ea typeface="微软雅黑" panose="020B0503020204020204" pitchFamily="34" charset="-122"/>
                        </a:rPr>
                        <a:t>学分</a:t>
                      </a:r>
                      <a:endParaRPr lang="zh-CN" sz="1200" b="0" spc="120">
                        <a:solidFill>
                          <a:srgbClr val="646464"/>
                        </a:solidFill>
                        <a:latin typeface="微软雅黑" panose="020B0503020204020204" pitchFamily="34" charset="-122"/>
                        <a:ea typeface="微软雅黑" panose="020B0503020204020204" pitchFamily="34" charset="-122"/>
                      </a:endParaRPr>
                    </a:p>
                  </a:txBody>
                  <a:tcPr marL="177800" marR="177800" marT="57150" marB="571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2F2F2"/>
                    </a:solidFill>
                  </a:tcPr>
                </a:tc>
                <a:tc>
                  <a:txBody>
                    <a:bodyPr/>
                    <a:p>
                      <a:pPr indent="0" algn="l">
                        <a:lnSpc>
                          <a:spcPct val="120000"/>
                        </a:lnSpc>
                        <a:spcBef>
                          <a:spcPts val="0"/>
                        </a:spcBef>
                        <a:spcAft>
                          <a:spcPts val="0"/>
                        </a:spcAft>
                        <a:buNone/>
                      </a:pPr>
                      <a:r>
                        <a:rPr lang="zh-CN" sz="1200" b="0" spc="120">
                          <a:solidFill>
                            <a:srgbClr val="404040"/>
                          </a:solidFill>
                          <a:latin typeface="微软雅黑" panose="020B0503020204020204" pitchFamily="34" charset="-122"/>
                          <a:ea typeface="微软雅黑" panose="020B0503020204020204" pitchFamily="34" charset="-122"/>
                        </a:rPr>
                        <a:t>保证导入到校友邦基础信息中的信息正确，相关实习计划创建并引用正确信息即可</a:t>
                      </a:r>
                      <a:endParaRPr lang="zh-CN" sz="1200" b="0" spc="120">
                        <a:solidFill>
                          <a:srgbClr val="404040"/>
                        </a:solidFill>
                        <a:latin typeface="微软雅黑" panose="020B0503020204020204" pitchFamily="34" charset="-122"/>
                        <a:ea typeface="微软雅黑" panose="020B0503020204020204" pitchFamily="34" charset="-122"/>
                      </a:endParaRPr>
                    </a:p>
                  </a:txBody>
                  <a:tcPr marL="177800" marR="177800" marT="57150" marB="571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2F2F2"/>
                    </a:solidFill>
                  </a:tcPr>
                </a:tc>
              </a:tr>
              <a:tr h="570865">
                <a:tc>
                  <a:txBody>
                    <a:bodyPr/>
                    <a:p>
                      <a:pPr indent="0" algn="l">
                        <a:lnSpc>
                          <a:spcPct val="120000"/>
                        </a:lnSpc>
                        <a:spcBef>
                          <a:spcPts val="0"/>
                        </a:spcBef>
                        <a:spcAft>
                          <a:spcPts val="0"/>
                        </a:spcAft>
                        <a:buNone/>
                      </a:pPr>
                      <a:r>
                        <a:rPr lang="zh-CN" sz="1200" b="0" spc="120">
                          <a:solidFill>
                            <a:srgbClr val="646464"/>
                          </a:solidFill>
                          <a:latin typeface="微软雅黑" panose="020B0503020204020204" pitchFamily="34" charset="-122"/>
                          <a:ea typeface="微软雅黑" panose="020B0503020204020204" pitchFamily="34" charset="-122"/>
                        </a:rPr>
                        <a:t>学年</a:t>
                      </a:r>
                      <a:endParaRPr lang="zh-CN" sz="1200" b="0" spc="120">
                        <a:solidFill>
                          <a:srgbClr val="646464"/>
                        </a:solidFill>
                        <a:latin typeface="微软雅黑" panose="020B0503020204020204" pitchFamily="34" charset="-122"/>
                        <a:ea typeface="微软雅黑" panose="020B0503020204020204" pitchFamily="34" charset="-122"/>
                      </a:endParaRPr>
                    </a:p>
                  </a:txBody>
                  <a:tcPr marL="177800" marR="177800" marT="57150" marB="571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c>
                  <a:txBody>
                    <a:bodyPr/>
                    <a:p>
                      <a:pPr indent="0" algn="l">
                        <a:lnSpc>
                          <a:spcPct val="120000"/>
                        </a:lnSpc>
                        <a:spcBef>
                          <a:spcPts val="0"/>
                        </a:spcBef>
                        <a:spcAft>
                          <a:spcPts val="0"/>
                        </a:spcAft>
                        <a:buNone/>
                      </a:pPr>
                      <a:r>
                        <a:rPr lang="zh-CN" sz="1200" b="0" spc="120">
                          <a:solidFill>
                            <a:srgbClr val="404040"/>
                          </a:solidFill>
                          <a:latin typeface="微软雅黑" panose="020B0503020204020204" pitchFamily="34" charset="-122"/>
                          <a:ea typeface="微软雅黑" panose="020B0503020204020204" pitchFamily="34" charset="-122"/>
                        </a:rPr>
                        <a:t>实习计划的日期设置正确即可，如果是跨学期的实习计划，实习计划第一步里统计报表归档学期选择要正确</a:t>
                      </a:r>
                      <a:endParaRPr lang="zh-CN" sz="1200" b="0" spc="120">
                        <a:solidFill>
                          <a:srgbClr val="404040"/>
                        </a:solidFill>
                        <a:latin typeface="微软雅黑" panose="020B0503020204020204" pitchFamily="34" charset="-122"/>
                        <a:ea typeface="微软雅黑" panose="020B0503020204020204" pitchFamily="34" charset="-122"/>
                      </a:endParaRPr>
                    </a:p>
                  </a:txBody>
                  <a:tcPr marL="177800" marR="177800" marT="57150" marB="571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r>
              <a:tr h="571500">
                <a:tc>
                  <a:txBody>
                    <a:bodyPr/>
                    <a:p>
                      <a:pPr indent="0" algn="l">
                        <a:lnSpc>
                          <a:spcPct val="120000"/>
                        </a:lnSpc>
                        <a:spcBef>
                          <a:spcPts val="0"/>
                        </a:spcBef>
                        <a:spcAft>
                          <a:spcPts val="0"/>
                        </a:spcAft>
                        <a:buNone/>
                      </a:pPr>
                      <a:r>
                        <a:rPr lang="zh-CN" sz="1200" b="0" spc="120">
                          <a:solidFill>
                            <a:srgbClr val="646464"/>
                          </a:solidFill>
                          <a:latin typeface="微软雅黑" panose="020B0503020204020204" pitchFamily="34" charset="-122"/>
                          <a:ea typeface="微软雅黑" panose="020B0503020204020204" pitchFamily="34" charset="-122"/>
                        </a:rPr>
                        <a:t>校内指导老师姓名</a:t>
                      </a:r>
                      <a:endParaRPr lang="zh-CN" sz="1200" b="0" spc="120">
                        <a:solidFill>
                          <a:srgbClr val="646464"/>
                        </a:solidFill>
                        <a:latin typeface="微软雅黑" panose="020B0503020204020204" pitchFamily="34" charset="-122"/>
                        <a:ea typeface="微软雅黑" panose="020B0503020204020204" pitchFamily="34" charset="-122"/>
                      </a:endParaRPr>
                    </a:p>
                  </a:txBody>
                  <a:tcPr marL="177800" marR="177800" marT="57150" marB="57150" vert="horz" anchor="ctr">
                    <a:lnL w="9525">
                      <a:solidFill>
                        <a:srgbClr val="646464"/>
                      </a:solidFill>
                      <a:prstDash val="sysDash"/>
                    </a:lnL>
                    <a:lnR w="9525">
                      <a:solidFill>
                        <a:srgbClr val="646464"/>
                      </a:solidFill>
                      <a:prstDash val="sysDash"/>
                    </a:lnR>
                    <a:lnT w="9525">
                      <a:solidFill>
                        <a:srgbClr val="646464"/>
                      </a:solidFill>
                      <a:prstDash val="sysDash"/>
                    </a:lnT>
                    <a:lnB w="28575">
                      <a:solidFill>
                        <a:srgbClr val="646464"/>
                      </a:solidFill>
                      <a:prstDash val="solid"/>
                    </a:lnB>
                    <a:lnTlToBr>
                      <a:noFill/>
                    </a:lnTlToBr>
                    <a:lnBlToTr>
                      <a:noFill/>
                    </a:lnBlToTr>
                    <a:solidFill>
                      <a:srgbClr val="F2F2F2"/>
                    </a:solidFill>
                  </a:tcPr>
                </a:tc>
                <a:tc>
                  <a:txBody>
                    <a:bodyPr/>
                    <a:p>
                      <a:pPr indent="0" algn="l">
                        <a:lnSpc>
                          <a:spcPct val="120000"/>
                        </a:lnSpc>
                        <a:spcBef>
                          <a:spcPts val="0"/>
                        </a:spcBef>
                        <a:spcAft>
                          <a:spcPts val="0"/>
                        </a:spcAft>
                        <a:buNone/>
                      </a:pPr>
                      <a:r>
                        <a:rPr lang="zh-CN" sz="1200" b="0" spc="120">
                          <a:solidFill>
                            <a:srgbClr val="404040"/>
                          </a:solidFill>
                          <a:latin typeface="微软雅黑" panose="020B0503020204020204" pitchFamily="34" charset="-122"/>
                          <a:ea typeface="微软雅黑" panose="020B0503020204020204" pitchFamily="34" charset="-122"/>
                        </a:rPr>
                        <a:t>创建实习计划时，创建计划的负责老师给学生关联的指导老师正确即可</a:t>
                      </a:r>
                      <a:endParaRPr lang="zh-CN" sz="1200" b="0" spc="120">
                        <a:solidFill>
                          <a:srgbClr val="404040"/>
                        </a:solidFill>
                        <a:latin typeface="微软雅黑" panose="020B0503020204020204" pitchFamily="34" charset="-122"/>
                        <a:ea typeface="微软雅黑" panose="020B0503020204020204" pitchFamily="34" charset="-122"/>
                      </a:endParaRPr>
                    </a:p>
                  </a:txBody>
                  <a:tcPr marL="177800" marR="177800" marT="57150" marB="57150" vert="horz" anchor="ctr">
                    <a:lnL w="9525">
                      <a:solidFill>
                        <a:srgbClr val="646464"/>
                      </a:solidFill>
                      <a:prstDash val="sysDash"/>
                    </a:lnL>
                    <a:lnR w="9525">
                      <a:solidFill>
                        <a:srgbClr val="646464"/>
                      </a:solidFill>
                      <a:prstDash val="sysDash"/>
                    </a:lnR>
                    <a:lnT w="9525">
                      <a:solidFill>
                        <a:srgbClr val="646464"/>
                      </a:solidFill>
                      <a:prstDash val="sysDash"/>
                    </a:lnT>
                    <a:lnB w="28575">
                      <a:solidFill>
                        <a:srgbClr val="646464"/>
                      </a:solidFill>
                      <a:prstDash val="solid"/>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vert="horz" rtlCol="0" anchor="b">
            <a:normAutofit/>
          </a:bodyPr>
          <a:p>
            <a:pPr lvl="0" algn="l"/>
            <a:r>
              <a:rPr lang="zh-CN" sz="1400">
                <a:latin typeface="微软雅黑" panose="020B0503020204020204" pitchFamily="34" charset="-122"/>
                <a:ea typeface="微软雅黑" panose="020B0503020204020204" pitchFamily="34" charset="-122"/>
                <a:sym typeface="+mn-ea"/>
              </a:rPr>
              <a:t>完整准确获取上报字段</a:t>
            </a:r>
            <a:r>
              <a:rPr lang="en-US" altLang="zh-CN" sz="1400">
                <a:latin typeface="微软雅黑" panose="020B0503020204020204" pitchFamily="34" charset="-122"/>
                <a:ea typeface="微软雅黑" panose="020B0503020204020204" pitchFamily="34" charset="-122"/>
                <a:sym typeface="+mn-ea"/>
              </a:rPr>
              <a:t>-</a:t>
            </a:r>
            <a:r>
              <a:rPr lang="zh-CN" altLang="en-US" sz="1400">
                <a:latin typeface="微软雅黑" panose="020B0503020204020204" pitchFamily="34" charset="-122"/>
                <a:ea typeface="微软雅黑" panose="020B0503020204020204" pitchFamily="34" charset="-122"/>
                <a:sym typeface="+mn-ea"/>
              </a:rPr>
              <a:t>实习类型</a:t>
            </a:r>
            <a:endParaRPr lang="zh-CN" altLang="en-US" sz="1400" b="0">
              <a:latin typeface="微软雅黑" panose="020B0503020204020204" pitchFamily="34" charset="-122"/>
              <a:ea typeface="微软雅黑" panose="020B0503020204020204" pitchFamily="34" charset="-122"/>
              <a:sym typeface="+mn-ea"/>
            </a:endParaRPr>
          </a:p>
        </p:txBody>
      </p:sp>
      <p:sp>
        <p:nvSpPr>
          <p:cNvPr id="100" name="文本框 99"/>
          <p:cNvSpPr txBox="1"/>
          <p:nvPr/>
        </p:nvSpPr>
        <p:spPr>
          <a:xfrm>
            <a:off x="329565" y="573405"/>
            <a:ext cx="7849870" cy="829945"/>
          </a:xfrm>
          <a:prstGeom prst="rect">
            <a:avLst/>
          </a:prstGeom>
          <a:noFill/>
          <a:ln w="9525">
            <a:noFill/>
          </a:ln>
        </p:spPr>
        <p:txBody>
          <a:bodyPr wrap="square">
            <a:spAutoFit/>
          </a:bodyPr>
          <a:p>
            <a:r>
              <a:rPr lang="en-US" altLang="zh-CN" b="0">
                <a:latin typeface="宋体" panose="02010600030101010101" pitchFamily="2" charset="-122"/>
                <a:ea typeface="宋体" panose="02010600030101010101" pitchFamily="2" charset="-122"/>
                <a:cs typeface="宋体" panose="02010600030101010101" pitchFamily="2" charset="-122"/>
              </a:rPr>
              <a:t> </a:t>
            </a:r>
            <a:r>
              <a:rPr lang="zh-CN" b="0">
                <a:solidFill>
                  <a:schemeClr val="tx1"/>
                </a:solidFill>
                <a:latin typeface="宋体" panose="02010600030101010101" pitchFamily="2" charset="-122"/>
                <a:ea typeface="宋体" panose="02010600030101010101" pitchFamily="2" charset="-122"/>
                <a:cs typeface="宋体" panose="02010600030101010101" pitchFamily="2" charset="-122"/>
              </a:rPr>
              <a:t>   实习类型分为认识实习、专业实习和毕业实习三类。学校需要将各专业的的个性化实习类型统一归类为要求的三大类型，例如“金工实习”、“生产实习”属于专业实习。操作位置：基础信息</a:t>
            </a:r>
            <a:r>
              <a:rPr lang="en-US" altLang="zh-CN" b="0">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b="0">
                <a:solidFill>
                  <a:schemeClr val="tx1"/>
                </a:solidFill>
                <a:latin typeface="宋体" panose="02010600030101010101" pitchFamily="2" charset="-122"/>
                <a:ea typeface="宋体" panose="02010600030101010101" pitchFamily="2" charset="-122"/>
                <a:cs typeface="宋体" panose="02010600030101010101" pitchFamily="2" charset="-122"/>
              </a:rPr>
              <a:t>实践课程</a:t>
            </a:r>
            <a:r>
              <a:rPr lang="en-US" altLang="zh-CN" b="0">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b="0">
                <a:solidFill>
                  <a:schemeClr val="tx1"/>
                </a:solidFill>
                <a:latin typeface="宋体" panose="02010600030101010101" pitchFamily="2" charset="-122"/>
                <a:ea typeface="宋体" panose="02010600030101010101" pitchFamily="2" charset="-122"/>
                <a:cs typeface="宋体" panose="02010600030101010101" pitchFamily="2" charset="-122"/>
              </a:rPr>
              <a:t>实践类型</a:t>
            </a:r>
            <a:r>
              <a:rPr lang="en-US" altLang="zh-CN" b="0">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b="0">
                <a:solidFill>
                  <a:schemeClr val="tx1"/>
                </a:solidFill>
                <a:latin typeface="宋体" panose="02010600030101010101" pitchFamily="2" charset="-122"/>
                <a:ea typeface="宋体" panose="02010600030101010101" pitchFamily="2" charset="-122"/>
                <a:cs typeface="宋体" panose="02010600030101010101" pitchFamily="2" charset="-122"/>
              </a:rPr>
              <a:t>实践类型页面</a:t>
            </a:r>
            <a:endParaRPr lang="zh-CN" altLang="en-US" b="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4" name="图片 3"/>
          <p:cNvPicPr>
            <a:picLocks noChangeAspect="1"/>
          </p:cNvPicPr>
          <p:nvPr/>
        </p:nvPicPr>
        <p:blipFill>
          <a:blip r:embed="rId1"/>
          <a:stretch>
            <a:fillRect/>
          </a:stretch>
        </p:blipFill>
        <p:spPr>
          <a:xfrm>
            <a:off x="562610" y="1546225"/>
            <a:ext cx="8018145" cy="31273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vert="horz" rtlCol="0" anchor="b">
            <a:normAutofit/>
          </a:bodyPr>
          <a:p>
            <a:pPr lvl="0" algn="l"/>
            <a:r>
              <a:rPr lang="zh-CN" sz="1400">
                <a:latin typeface="微软雅黑" panose="020B0503020204020204" pitchFamily="34" charset="-122"/>
                <a:ea typeface="微软雅黑" panose="020B0503020204020204" pitchFamily="34" charset="-122"/>
                <a:sym typeface="+mn-ea"/>
              </a:rPr>
              <a:t>完整准确获取上报字段</a:t>
            </a:r>
            <a:r>
              <a:rPr lang="en-US" altLang="zh-CN" sz="1400">
                <a:latin typeface="微软雅黑" panose="020B0503020204020204" pitchFamily="34" charset="-122"/>
                <a:ea typeface="微软雅黑" panose="020B0503020204020204" pitchFamily="34" charset="-122"/>
                <a:sym typeface="+mn-ea"/>
              </a:rPr>
              <a:t>-</a:t>
            </a:r>
            <a:r>
              <a:rPr lang="zh-CN" altLang="en-US" sz="1400">
                <a:latin typeface="微软雅黑" panose="020B0503020204020204" pitchFamily="34" charset="-122"/>
                <a:ea typeface="微软雅黑" panose="020B0503020204020204" pitchFamily="34" charset="-122"/>
                <a:sym typeface="+mn-ea"/>
              </a:rPr>
              <a:t>实习组织形式</a:t>
            </a:r>
            <a:endParaRPr lang="zh-CN" altLang="en-US" sz="1400" b="0">
              <a:latin typeface="微软雅黑" panose="020B0503020204020204" pitchFamily="34" charset="-122"/>
              <a:ea typeface="微软雅黑" panose="020B0503020204020204" pitchFamily="34" charset="-122"/>
              <a:sym typeface="+mn-ea"/>
            </a:endParaRPr>
          </a:p>
        </p:txBody>
      </p:sp>
      <p:sp>
        <p:nvSpPr>
          <p:cNvPr id="100" name="文本框 99"/>
          <p:cNvSpPr txBox="1"/>
          <p:nvPr/>
        </p:nvSpPr>
        <p:spPr>
          <a:xfrm>
            <a:off x="329565" y="573405"/>
            <a:ext cx="8205470" cy="1568450"/>
          </a:xfrm>
          <a:prstGeom prst="rect">
            <a:avLst/>
          </a:prstGeom>
          <a:noFill/>
          <a:ln w="9525">
            <a:noFill/>
          </a:ln>
        </p:spPr>
        <p:txBody>
          <a:bodyPr wrap="square">
            <a:spAutoFit/>
          </a:bodyPr>
          <a:p>
            <a:r>
              <a:rPr lang="zh-CN" b="0">
                <a:solidFill>
                  <a:schemeClr val="tx1"/>
                </a:solidFill>
                <a:latin typeface="宋体" panose="02010600030101010101" pitchFamily="2" charset="-122"/>
                <a:ea typeface="宋体" panose="02010600030101010101" pitchFamily="2" charset="-122"/>
                <a:cs typeface="宋体" panose="02010600030101010101" pitchFamily="2" charset="-122"/>
              </a:rPr>
              <a:t>实习组织形式</a:t>
            </a:r>
            <a:r>
              <a:rPr b="0">
                <a:solidFill>
                  <a:schemeClr val="tx1"/>
                </a:solidFill>
                <a:latin typeface="宋体" panose="02010600030101010101" pitchFamily="2" charset="-122"/>
                <a:ea typeface="宋体" panose="02010600030101010101" pitchFamily="2" charset="-122"/>
                <a:cs typeface="宋体" panose="02010600030101010101" pitchFamily="2" charset="-122"/>
              </a:rPr>
              <a:t>包含两种实习组织形式：集中实习和分散实习</a:t>
            </a:r>
            <a:endParaRPr b="0">
              <a:solidFill>
                <a:schemeClr val="tx1"/>
              </a:solidFill>
              <a:latin typeface="宋体" panose="02010600030101010101" pitchFamily="2" charset="-122"/>
              <a:ea typeface="宋体" panose="02010600030101010101" pitchFamily="2" charset="-122"/>
              <a:cs typeface="宋体" panose="02010600030101010101" pitchFamily="2" charset="-122"/>
            </a:endParaRPr>
          </a:p>
          <a:p>
            <a:r>
              <a:rPr b="0">
                <a:solidFill>
                  <a:schemeClr val="tx1"/>
                </a:solidFill>
                <a:latin typeface="宋体" panose="02010600030101010101" pitchFamily="2" charset="-122"/>
                <a:ea typeface="宋体" panose="02010600030101010101" pitchFamily="2" charset="-122"/>
                <a:cs typeface="宋体" panose="02010600030101010101" pitchFamily="2" charset="-122"/>
              </a:rPr>
              <a:t>集中实习：由学校统筹安排的实习，时间、地点相对集中</a:t>
            </a:r>
            <a:endParaRPr b="0">
              <a:solidFill>
                <a:schemeClr val="tx1"/>
              </a:solidFill>
              <a:latin typeface="宋体" panose="02010600030101010101" pitchFamily="2" charset="-122"/>
              <a:ea typeface="宋体" panose="02010600030101010101" pitchFamily="2" charset="-122"/>
              <a:cs typeface="宋体" panose="02010600030101010101" pitchFamily="2" charset="-122"/>
            </a:endParaRPr>
          </a:p>
          <a:p>
            <a:r>
              <a:rPr b="0">
                <a:solidFill>
                  <a:schemeClr val="tx1"/>
                </a:solidFill>
                <a:latin typeface="宋体" panose="02010600030101010101" pitchFamily="2" charset="-122"/>
                <a:ea typeface="宋体" panose="02010600030101010101" pitchFamily="2" charset="-122"/>
                <a:cs typeface="宋体" panose="02010600030101010101" pitchFamily="2" charset="-122"/>
              </a:rPr>
              <a:t>分散实习：由学生自主联系并确定实习单位，并经学校批准开展的实习，时间、地点相对分散</a:t>
            </a:r>
            <a:endParaRPr b="0">
              <a:solidFill>
                <a:schemeClr val="tx1"/>
              </a:solidFill>
              <a:latin typeface="宋体" panose="02010600030101010101" pitchFamily="2" charset="-122"/>
              <a:ea typeface="宋体" panose="02010600030101010101" pitchFamily="2" charset="-122"/>
              <a:cs typeface="宋体" panose="02010600030101010101" pitchFamily="2" charset="-122"/>
            </a:endParaRPr>
          </a:p>
          <a:p>
            <a:r>
              <a:rPr lang="zh-CN" b="0">
                <a:solidFill>
                  <a:schemeClr val="tx1"/>
                </a:solidFill>
                <a:latin typeface="宋体" panose="02010600030101010101" pitchFamily="2" charset="-122"/>
                <a:ea typeface="宋体" panose="02010600030101010101" pitchFamily="2" charset="-122"/>
                <a:cs typeface="宋体" panose="02010600030101010101" pitchFamily="2" charset="-122"/>
              </a:rPr>
              <a:t>需要创建计划的实习负责老师在设置实习计划第二步实习要求的时候选择正确的实习形式，操作路径：实践教学</a:t>
            </a:r>
            <a:r>
              <a:rPr lang="en-US" altLang="zh-CN" b="0">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b="0">
                <a:solidFill>
                  <a:schemeClr val="tx1"/>
                </a:solidFill>
                <a:latin typeface="宋体" panose="02010600030101010101" pitchFamily="2" charset="-122"/>
                <a:ea typeface="宋体" panose="02010600030101010101" pitchFamily="2" charset="-122"/>
                <a:cs typeface="宋体" panose="02010600030101010101" pitchFamily="2" charset="-122"/>
              </a:rPr>
              <a:t>实习计划</a:t>
            </a:r>
            <a:r>
              <a:rPr lang="en-US" altLang="zh-CN" b="0">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b="0">
                <a:solidFill>
                  <a:schemeClr val="tx1"/>
                </a:solidFill>
                <a:latin typeface="宋体" panose="02010600030101010101" pitchFamily="2" charset="-122"/>
                <a:ea typeface="宋体" panose="02010600030101010101" pitchFamily="2" charset="-122"/>
                <a:cs typeface="宋体" panose="02010600030101010101" pitchFamily="2" charset="-122"/>
              </a:rPr>
              <a:t>点相关实习计划后第二个按钮</a:t>
            </a:r>
            <a:r>
              <a:rPr lang="en-US" altLang="zh-CN" b="0">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b="0">
                <a:solidFill>
                  <a:schemeClr val="tx1"/>
                </a:solidFill>
                <a:latin typeface="宋体" panose="02010600030101010101" pitchFamily="2" charset="-122"/>
                <a:ea typeface="宋体" panose="02010600030101010101" pitchFamily="2" charset="-122"/>
                <a:cs typeface="宋体" panose="02010600030101010101" pitchFamily="2" charset="-122"/>
              </a:rPr>
              <a:t>要求</a:t>
            </a:r>
            <a:r>
              <a:rPr lang="en-US" altLang="zh-CN" b="0">
                <a:solidFill>
                  <a:schemeClr val="tx1"/>
                </a:solidFill>
                <a:latin typeface="宋体" panose="02010600030101010101" pitchFamily="2" charset="-122"/>
                <a:ea typeface="宋体" panose="02010600030101010101" pitchFamily="2" charset="-122"/>
                <a:cs typeface="宋体" panose="02010600030101010101" pitchFamily="2" charset="-122"/>
              </a:rPr>
              <a:t>”</a:t>
            </a:r>
            <a:r>
              <a:rPr lang="zh-CN" altLang="en-US" b="0">
                <a:solidFill>
                  <a:schemeClr val="tx1"/>
                </a:solidFill>
                <a:latin typeface="宋体" panose="02010600030101010101" pitchFamily="2" charset="-122"/>
                <a:ea typeface="宋体" panose="02010600030101010101" pitchFamily="2" charset="-122"/>
                <a:cs typeface="宋体" panose="02010600030101010101" pitchFamily="2" charset="-122"/>
              </a:rPr>
              <a:t>编辑</a:t>
            </a:r>
            <a:endParaRPr lang="zh-CN" altLang="en-US" b="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1"/>
          <a:stretch>
            <a:fillRect/>
          </a:stretch>
        </p:blipFill>
        <p:spPr>
          <a:xfrm>
            <a:off x="106045" y="2205990"/>
            <a:ext cx="8932545" cy="235077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vert="horz" rtlCol="0" anchor="b">
            <a:normAutofit/>
          </a:bodyPr>
          <a:p>
            <a:pPr lvl="0" algn="l"/>
            <a:r>
              <a:rPr lang="zh-CN" sz="1400">
                <a:latin typeface="微软雅黑" panose="020B0503020204020204" pitchFamily="34" charset="-122"/>
                <a:ea typeface="微软雅黑" panose="020B0503020204020204" pitchFamily="34" charset="-122"/>
                <a:sym typeface="+mn-ea"/>
              </a:rPr>
              <a:t>完整准确获取上报字段</a:t>
            </a:r>
            <a:r>
              <a:rPr lang="en-US" altLang="zh-CN" sz="1400">
                <a:latin typeface="微软雅黑" panose="020B0503020204020204" pitchFamily="34" charset="-122"/>
                <a:ea typeface="微软雅黑" panose="020B0503020204020204" pitchFamily="34" charset="-122"/>
                <a:sym typeface="+mn-ea"/>
              </a:rPr>
              <a:t>-</a:t>
            </a:r>
            <a:r>
              <a:rPr lang="zh-CN" altLang="en-US" sz="1400">
                <a:latin typeface="微软雅黑" panose="020B0503020204020204" pitchFamily="34" charset="-122"/>
                <a:ea typeface="微软雅黑" panose="020B0503020204020204" pitchFamily="34" charset="-122"/>
                <a:sym typeface="+mn-ea"/>
              </a:rPr>
              <a:t>实习方式</a:t>
            </a:r>
            <a:endParaRPr lang="zh-CN" altLang="en-US" sz="1400" b="0">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307340" y="466090"/>
            <a:ext cx="4023995" cy="4276725"/>
          </a:xfrm>
          <a:prstGeom prst="rect">
            <a:avLst/>
          </a:prstGeom>
          <a:noFill/>
        </p:spPr>
        <p:txBody>
          <a:bodyPr wrap="square" rtlCol="0" anchor="t">
            <a:spAutoFit/>
          </a:bodyPr>
          <a:p>
            <a:r>
              <a:rPr lang="zh-CN" altLang="en-US" b="0"/>
              <a:t>包含四种实习方式：现场实习、模拟实习、虚拟实习和远程实习</a:t>
            </a:r>
            <a:endParaRPr lang="zh-CN" altLang="en-US" b="0"/>
          </a:p>
          <a:p>
            <a:r>
              <a:rPr lang="zh-CN" altLang="en-US" b="0"/>
              <a:t>现场实习：在真实工作场景中开展的实践教学活动</a:t>
            </a:r>
            <a:endParaRPr lang="zh-CN" altLang="en-US" b="0"/>
          </a:p>
          <a:p>
            <a:r>
              <a:rPr lang="zh-CN" altLang="en-US" b="0"/>
              <a:t>模拟实习：在“模拟法庭”等拟真环境中进行的实践教学活动</a:t>
            </a:r>
            <a:endParaRPr lang="zh-CN" altLang="en-US" b="0"/>
          </a:p>
          <a:p>
            <a:r>
              <a:rPr lang="zh-CN" altLang="en-US" b="0"/>
              <a:t>虚拟实习：利用信息技术和虚拟仿真等手段建设的虚拟工作场景，在此虚拟场景上进行的实践教学活动</a:t>
            </a:r>
            <a:endParaRPr lang="zh-CN" altLang="en-US" b="0"/>
          </a:p>
          <a:p>
            <a:r>
              <a:rPr lang="zh-CN" altLang="en-US" b="0"/>
              <a:t>远程实习：原本计划安排在线下的实习，因为疫情等因素影响改为通过远程方式所进行的实习, 类似于远程办公（2023年春季学期起，原则上不应再出现远程实习）</a:t>
            </a:r>
            <a:endParaRPr lang="zh-CN" altLang="en-US" b="0"/>
          </a:p>
          <a:p>
            <a:r>
              <a:rPr lang="zh-CN" altLang="en-US">
                <a:latin typeface="宋体" panose="02010600030101010101" pitchFamily="2" charset="-122"/>
                <a:ea typeface="宋体" panose="02010600030101010101" pitchFamily="2" charset="-122"/>
                <a:cs typeface="宋体" panose="02010600030101010101" pitchFamily="2" charset="-122"/>
              </a:rPr>
              <a:t>操作路径：点击实践教学</a:t>
            </a:r>
            <a:r>
              <a:rPr lang="en-US" altLang="zh-CN">
                <a:latin typeface="宋体" panose="02010600030101010101" pitchFamily="2" charset="-122"/>
                <a:ea typeface="宋体" panose="02010600030101010101" pitchFamily="2" charset="-122"/>
                <a:cs typeface="宋体" panose="02010600030101010101" pitchFamily="2" charset="-122"/>
              </a:rPr>
              <a:t>→</a:t>
            </a:r>
            <a:r>
              <a:rPr lang="zh-CN" altLang="en-US">
                <a:latin typeface="宋体" panose="02010600030101010101" pitchFamily="2" charset="-122"/>
                <a:ea typeface="宋体" panose="02010600030101010101" pitchFamily="2" charset="-122"/>
                <a:cs typeface="宋体" panose="02010600030101010101" pitchFamily="2" charset="-122"/>
              </a:rPr>
              <a:t>实习计划中找到相关实习计划</a:t>
            </a:r>
            <a:r>
              <a:rPr lang="en-US" altLang="zh-CN">
                <a:latin typeface="宋体" panose="02010600030101010101" pitchFamily="2" charset="-122"/>
                <a:ea typeface="宋体" panose="02010600030101010101" pitchFamily="2" charset="-122"/>
                <a:cs typeface="宋体" panose="02010600030101010101" pitchFamily="2" charset="-122"/>
              </a:rPr>
              <a:t>→</a:t>
            </a:r>
            <a:r>
              <a:rPr lang="zh-CN" altLang="en-US">
                <a:latin typeface="宋体" panose="02010600030101010101" pitchFamily="2" charset="-122"/>
                <a:ea typeface="宋体" panose="02010600030101010101" pitchFamily="2" charset="-122"/>
                <a:cs typeface="宋体" panose="02010600030101010101" pitchFamily="2" charset="-122"/>
              </a:rPr>
              <a:t>点击项目编辑，无论集中项目还是自主项目都可以选择项目对应的实习方式</a:t>
            </a:r>
            <a:endParaRPr lang="zh-CN" altLang="en-US">
              <a:latin typeface="宋体" panose="02010600030101010101" pitchFamily="2" charset="-122"/>
              <a:ea typeface="宋体" panose="02010600030101010101" pitchFamily="2" charset="-122"/>
              <a:cs typeface="宋体" panose="02010600030101010101" pitchFamily="2" charset="-122"/>
            </a:endParaRPr>
          </a:p>
        </p:txBody>
      </p:sp>
      <p:pic>
        <p:nvPicPr>
          <p:cNvPr id="5" name="图片 4"/>
          <p:cNvPicPr>
            <a:picLocks noChangeAspect="1"/>
          </p:cNvPicPr>
          <p:nvPr/>
        </p:nvPicPr>
        <p:blipFill>
          <a:blip r:embed="rId1"/>
          <a:stretch>
            <a:fillRect/>
          </a:stretch>
        </p:blipFill>
        <p:spPr>
          <a:xfrm>
            <a:off x="4331335" y="609600"/>
            <a:ext cx="4509135" cy="1303655"/>
          </a:xfrm>
          <a:prstGeom prst="rect">
            <a:avLst/>
          </a:prstGeom>
        </p:spPr>
      </p:pic>
      <p:pic>
        <p:nvPicPr>
          <p:cNvPr id="6" name="图片 5"/>
          <p:cNvPicPr>
            <a:picLocks noChangeAspect="1"/>
          </p:cNvPicPr>
          <p:nvPr/>
        </p:nvPicPr>
        <p:blipFill>
          <a:blip r:embed="rId2"/>
          <a:stretch>
            <a:fillRect/>
          </a:stretch>
        </p:blipFill>
        <p:spPr>
          <a:xfrm>
            <a:off x="4331335" y="2321560"/>
            <a:ext cx="4783455" cy="23374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vert="horz" rtlCol="0" anchor="b">
            <a:normAutofit/>
          </a:bodyPr>
          <a:p>
            <a:pPr lvl="0" algn="l"/>
            <a:r>
              <a:rPr lang="zh-CN" sz="1400">
                <a:latin typeface="微软雅黑" panose="020B0503020204020204" pitchFamily="34" charset="-122"/>
                <a:ea typeface="微软雅黑" panose="020B0503020204020204" pitchFamily="34" charset="-122"/>
                <a:sym typeface="+mn-ea"/>
              </a:rPr>
              <a:t>完整准确获取上报字段</a:t>
            </a:r>
            <a:endParaRPr lang="zh-CN" altLang="en-US" sz="1400" b="0">
              <a:latin typeface="Microsoft YaHei Regular" panose="020B0502040204020203" charset="-122"/>
              <a:ea typeface="Microsoft YaHei Regular" panose="020B0502040204020203" charset="-122"/>
              <a:sym typeface="+mn-ea"/>
            </a:endParaRPr>
          </a:p>
        </p:txBody>
      </p:sp>
      <p:sp>
        <p:nvSpPr>
          <p:cNvPr id="3" name="文本框 2"/>
          <p:cNvSpPr txBox="1"/>
          <p:nvPr/>
        </p:nvSpPr>
        <p:spPr>
          <a:xfrm>
            <a:off x="414020" y="1894205"/>
            <a:ext cx="8181975" cy="1076325"/>
          </a:xfrm>
          <a:prstGeom prst="rect">
            <a:avLst/>
          </a:prstGeom>
          <a:noFill/>
        </p:spPr>
        <p:txBody>
          <a:bodyPr wrap="square" rtlCol="0">
            <a:spAutoFit/>
          </a:bodyPr>
          <a:p>
            <a:r>
              <a:rPr lang="en-US" altLang="zh-CN"/>
              <a:t>        </a:t>
            </a:r>
            <a:r>
              <a:rPr lang="zh-CN" altLang="en-US"/>
              <a:t>除了以上字段之外，剩余的实习单位名称、统一社会信用代码、实习地区及代码、实习详细地址、实习开始时间、实习结束时间、实际实习天数、实习岗位、实习报酬和企业指导人员姓名等字段基本都与实习基地</a:t>
            </a:r>
            <a:r>
              <a:rPr lang="en-US" altLang="zh-CN"/>
              <a:t>/</a:t>
            </a:r>
            <a:r>
              <a:rPr lang="zh-CN" altLang="en-US">
                <a:ea typeface="宋体" panose="02010600030101010101" pitchFamily="2" charset="-122"/>
              </a:rPr>
              <a:t>实习点和学生报名有关系，后边将以自主形式和集中</a:t>
            </a:r>
            <a:r>
              <a:rPr lang="en-US" altLang="zh-CN">
                <a:ea typeface="宋体" panose="02010600030101010101" pitchFamily="2" charset="-122"/>
              </a:rPr>
              <a:t>/</a:t>
            </a:r>
            <a:r>
              <a:rPr lang="zh-CN" altLang="en-US">
                <a:ea typeface="宋体" panose="02010600030101010101" pitchFamily="2" charset="-122"/>
              </a:rPr>
              <a:t>双向形式下，如何保障字段准确完整进行说明</a:t>
            </a:r>
            <a:endParaRPr lang="zh-CN" altLang="en-US">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vert="horz" rtlCol="0" anchor="b">
            <a:normAutofit/>
          </a:bodyPr>
          <a:p>
            <a:pPr lvl="0" algn="l"/>
            <a:r>
              <a:rPr lang="zh-CN" sz="1400">
                <a:latin typeface="微软雅黑" panose="020B0503020204020204" pitchFamily="34" charset="-122"/>
                <a:ea typeface="微软雅黑" panose="020B0503020204020204" pitchFamily="34" charset="-122"/>
                <a:sym typeface="+mn-ea"/>
              </a:rPr>
              <a:t>完整准确获取上报字段</a:t>
            </a:r>
            <a:r>
              <a:rPr lang="en-US" altLang="zh-CN" sz="1400">
                <a:latin typeface="微软雅黑" panose="020B0503020204020204" pitchFamily="34" charset="-122"/>
                <a:ea typeface="微软雅黑" panose="020B0503020204020204" pitchFamily="34" charset="-122"/>
                <a:sym typeface="+mn-ea"/>
              </a:rPr>
              <a:t>-</a:t>
            </a:r>
            <a:r>
              <a:rPr lang="zh-CN" altLang="en-US" sz="1400">
                <a:latin typeface="微软雅黑" panose="020B0503020204020204" pitchFamily="34" charset="-122"/>
                <a:ea typeface="微软雅黑" panose="020B0503020204020204" pitchFamily="34" charset="-122"/>
                <a:sym typeface="+mn-ea"/>
              </a:rPr>
              <a:t>自主实习</a:t>
            </a:r>
            <a:endParaRPr lang="zh-CN" altLang="en-US" sz="1400" b="0">
              <a:latin typeface="微软雅黑" panose="020B0503020204020204" pitchFamily="34" charset="-122"/>
              <a:ea typeface="微软雅黑" panose="020B0503020204020204" pitchFamily="34" charset="-122"/>
              <a:sym typeface="+mn-ea"/>
            </a:endParaRPr>
          </a:p>
        </p:txBody>
      </p:sp>
      <p:pic>
        <p:nvPicPr>
          <p:cNvPr id="4" name="图片 3"/>
          <p:cNvPicPr>
            <a:picLocks noChangeAspect="1"/>
          </p:cNvPicPr>
          <p:nvPr/>
        </p:nvPicPr>
        <p:blipFill>
          <a:blip r:embed="rId1"/>
          <a:stretch>
            <a:fillRect/>
          </a:stretch>
        </p:blipFill>
        <p:spPr>
          <a:xfrm>
            <a:off x="367030" y="556260"/>
            <a:ext cx="2197735" cy="4030980"/>
          </a:xfrm>
          <a:prstGeom prst="rect">
            <a:avLst/>
          </a:prstGeom>
        </p:spPr>
      </p:pic>
      <p:pic>
        <p:nvPicPr>
          <p:cNvPr id="5" name="图片 4"/>
          <p:cNvPicPr>
            <a:picLocks noChangeAspect="1"/>
          </p:cNvPicPr>
          <p:nvPr/>
        </p:nvPicPr>
        <p:blipFill>
          <a:blip r:embed="rId2"/>
          <a:stretch>
            <a:fillRect/>
          </a:stretch>
        </p:blipFill>
        <p:spPr>
          <a:xfrm>
            <a:off x="3022600" y="555625"/>
            <a:ext cx="2470785" cy="4031615"/>
          </a:xfrm>
          <a:prstGeom prst="rect">
            <a:avLst/>
          </a:prstGeom>
        </p:spPr>
      </p:pic>
      <p:pic>
        <p:nvPicPr>
          <p:cNvPr id="6" name="图片 5"/>
          <p:cNvPicPr>
            <a:picLocks noChangeAspect="1"/>
          </p:cNvPicPr>
          <p:nvPr/>
        </p:nvPicPr>
        <p:blipFill>
          <a:blip r:embed="rId3"/>
          <a:stretch>
            <a:fillRect/>
          </a:stretch>
        </p:blipFill>
        <p:spPr>
          <a:xfrm>
            <a:off x="5950585" y="556260"/>
            <a:ext cx="2489200" cy="40557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vert="horz" rtlCol="0" anchor="b">
            <a:normAutofit/>
          </a:bodyPr>
          <a:p>
            <a:pPr lvl="0" algn="l"/>
            <a:r>
              <a:rPr lang="zh-CN" sz="1400">
                <a:latin typeface="微软雅黑" panose="020B0503020204020204" pitchFamily="34" charset="-122"/>
                <a:ea typeface="微软雅黑" panose="020B0503020204020204" pitchFamily="34" charset="-122"/>
                <a:sym typeface="+mn-ea"/>
              </a:rPr>
              <a:t>完整准确获取上报字段</a:t>
            </a:r>
            <a:r>
              <a:rPr lang="en-US" altLang="zh-CN" sz="1400">
                <a:latin typeface="微软雅黑" panose="020B0503020204020204" pitchFamily="34" charset="-122"/>
                <a:ea typeface="微软雅黑" panose="020B0503020204020204" pitchFamily="34" charset="-122"/>
                <a:sym typeface="+mn-ea"/>
              </a:rPr>
              <a:t>-</a:t>
            </a:r>
            <a:r>
              <a:rPr lang="zh-CN" altLang="en-US" sz="1400">
                <a:latin typeface="微软雅黑" panose="020B0503020204020204" pitchFamily="34" charset="-122"/>
                <a:ea typeface="微软雅黑" panose="020B0503020204020204" pitchFamily="34" charset="-122"/>
                <a:sym typeface="+mn-ea"/>
              </a:rPr>
              <a:t>自主实习</a:t>
            </a:r>
            <a:endParaRPr lang="zh-CN" altLang="en-US" sz="1400" b="0">
              <a:latin typeface="微软雅黑" panose="020B0503020204020204" pitchFamily="34" charset="-122"/>
              <a:ea typeface="微软雅黑" panose="020B0503020204020204" pitchFamily="34" charset="-122"/>
              <a:sym typeface="+mn-ea"/>
            </a:endParaRPr>
          </a:p>
        </p:txBody>
      </p:sp>
      <p:pic>
        <p:nvPicPr>
          <p:cNvPr id="3" name="图片 2"/>
          <p:cNvPicPr>
            <a:picLocks noChangeAspect="1"/>
          </p:cNvPicPr>
          <p:nvPr/>
        </p:nvPicPr>
        <p:blipFill>
          <a:blip r:embed="rId1"/>
          <a:stretch>
            <a:fillRect/>
          </a:stretch>
        </p:blipFill>
        <p:spPr>
          <a:xfrm>
            <a:off x="571500" y="515620"/>
            <a:ext cx="2653665" cy="4314190"/>
          </a:xfrm>
          <a:prstGeom prst="rect">
            <a:avLst/>
          </a:prstGeom>
        </p:spPr>
      </p:pic>
      <p:sp>
        <p:nvSpPr>
          <p:cNvPr id="8" name="文本框 7"/>
          <p:cNvSpPr txBox="1"/>
          <p:nvPr/>
        </p:nvSpPr>
        <p:spPr>
          <a:xfrm>
            <a:off x="3935095" y="1049020"/>
            <a:ext cx="4469765" cy="3046095"/>
          </a:xfrm>
          <a:prstGeom prst="rect">
            <a:avLst/>
          </a:prstGeom>
          <a:noFill/>
        </p:spPr>
        <p:txBody>
          <a:bodyPr wrap="square" rtlCol="0" anchor="t">
            <a:spAutoFit/>
          </a:bodyPr>
          <a:p>
            <a:r>
              <a:rPr lang="zh-CN" altLang="en-US" b="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自主实习操作路径：学生小程序点击实习成长界面</a:t>
            </a:r>
            <a:r>
              <a:rPr lang="en-US" altLang="zh-CN" b="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b="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实习报名或修改岗位</a:t>
            </a:r>
            <a:r>
              <a:rPr lang="en-US" altLang="zh-CN" b="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b="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填写单位营业执照上的全称，校友邦会自动匹配统一社会信用代码，继续填写其他信息，如：</a:t>
            </a:r>
            <a:r>
              <a:rPr lang="zh-CN" altLang="en-US">
                <a:sym typeface="+mn-ea"/>
              </a:rPr>
              <a:t>实习地区、实习详细地址、实习时间（包含开始和结束时间）、实际实习天数、实习岗位、实习报酬和企业导师（企业指导人员姓名），地区代码实习上报模块会自动匹配。</a:t>
            </a:r>
            <a:endParaRPr lang="zh-CN" altLang="en-US">
              <a:sym typeface="+mn-ea"/>
            </a:endParaRPr>
          </a:p>
          <a:p>
            <a:endParaRPr lang="zh-CN" altLang="en-US"/>
          </a:p>
          <a:p>
            <a:r>
              <a:rPr lang="zh-CN" altLang="en-US"/>
              <a:t>学生完整填写相关信息后，对于自主实习的学生，校友邦实习上报模块将会完整准确的获取所有上报字段信息。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Shape 22"/>
          <p:cNvSpPr>
            <a:spLocks noChangeArrowheads="1"/>
          </p:cNvSpPr>
          <p:nvPr/>
        </p:nvSpPr>
        <p:spPr bwMode="auto">
          <a:xfrm>
            <a:off x="-952" y="1447324"/>
            <a:ext cx="9144953" cy="1966913"/>
          </a:xfrm>
          <a:prstGeom prst="rect">
            <a:avLst/>
          </a:prstGeom>
          <a:solidFill>
            <a:srgbClr val="C51A24"/>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2" name="Shape 22"/>
          <p:cNvSpPr>
            <a:spLocks noChangeArrowheads="1"/>
          </p:cNvSpPr>
          <p:nvPr/>
        </p:nvSpPr>
        <p:spPr bwMode="auto">
          <a:xfrm>
            <a:off x="897255" y="1504474"/>
            <a:ext cx="1534478" cy="2319338"/>
          </a:xfrm>
          <a:prstGeom prst="rect">
            <a:avLst/>
          </a:prstGeom>
          <a:solidFill>
            <a:schemeClr val="bg1"/>
          </a:solidFill>
          <a:ln w="12700">
            <a:noFill/>
            <a:miter lim="400000"/>
          </a:ln>
          <a:effectLst>
            <a:outerShdw blurRad="76200" dir="13500000" sy="23000" kx="1200000" algn="br" rotWithShape="0">
              <a:srgbClr val="B90003">
                <a:alpha val="20000"/>
              </a:srgbClr>
            </a:outerShdw>
          </a:effectLst>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5" name="文本框 4"/>
          <p:cNvSpPr txBox="1"/>
          <p:nvPr/>
        </p:nvSpPr>
        <p:spPr>
          <a:xfrm>
            <a:off x="1011555" y="1814036"/>
            <a:ext cx="1290638" cy="2306955"/>
          </a:xfrm>
          <a:prstGeom prst="rect">
            <a:avLst/>
          </a:prstGeom>
          <a:noFill/>
        </p:spPr>
        <p:txBody>
          <a:bodyPr wrap="square" rtlCol="0" anchor="t">
            <a:spAutoFit/>
          </a:bodyPr>
          <a:p>
            <a:r>
              <a:rPr lang="en-US" altLang="zh-CN" sz="7200" dirty="0" smtClean="0">
                <a:solidFill>
                  <a:srgbClr val="C00000"/>
                </a:solidFill>
                <a:effectLst/>
                <a:latin typeface="DIN Alternate" panose="020B0500000000000000" charset="0"/>
                <a:ea typeface="微软雅黑" panose="020B0503020204020204" pitchFamily="34" charset="-122"/>
                <a:cs typeface="DIN Alternate" panose="020B0500000000000000" charset="0"/>
                <a:sym typeface="+mn-ea"/>
              </a:rPr>
              <a:t> </a:t>
            </a:r>
            <a:r>
              <a:rPr lang="en-US" altLang="zh-CN" sz="7200" b="1" dirty="0" smtClean="0">
                <a:solidFill>
                  <a:srgbClr val="C00000"/>
                </a:solidFill>
                <a:effectLst/>
                <a:latin typeface="DIN Alternate" panose="020B0500000000000000" charset="0"/>
                <a:ea typeface="Microsoft YaHei Bold" panose="020B0502040204020203" charset="-122"/>
                <a:cs typeface="DIN Alternate" panose="020B0500000000000000" charset="0"/>
                <a:sym typeface="+mn-ea"/>
              </a:rPr>
              <a:t>01</a:t>
            </a:r>
            <a:endParaRPr lang="en-US" altLang="zh-CN" sz="7200" b="1" dirty="0" smtClean="0">
              <a:solidFill>
                <a:srgbClr val="C00000"/>
              </a:solidFill>
              <a:effectLst/>
              <a:latin typeface="DIN Alternate" panose="020B0500000000000000" charset="0"/>
              <a:ea typeface="Microsoft YaHei Bold" panose="020B0502040204020203" charset="-122"/>
              <a:cs typeface="DIN Alternate" panose="020B0500000000000000" charset="0"/>
              <a:sym typeface="+mn-ea"/>
            </a:endParaRPr>
          </a:p>
        </p:txBody>
      </p:sp>
      <p:sp>
        <p:nvSpPr>
          <p:cNvPr id="11" name="矩形 10"/>
          <p:cNvSpPr/>
          <p:nvPr/>
        </p:nvSpPr>
        <p:spPr>
          <a:xfrm>
            <a:off x="2781776" y="2007394"/>
            <a:ext cx="4361498" cy="553085"/>
          </a:xfrm>
          <a:prstGeom prst="rect">
            <a:avLst/>
          </a:prstGeom>
          <a:ln w="12700">
            <a:miter lim="400000"/>
          </a:ln>
          <a:effectLst>
            <a:outerShdw blurRad="63500" rotWithShape="0">
              <a:srgbClr val="808080">
                <a:alpha val="31423"/>
              </a:srgbClr>
            </a:outerShdw>
          </a:effectLst>
        </p:spPr>
        <p:txBody>
          <a:bodyPr wrap="square" lIns="45718" rIns="45718" rtlCol="0">
            <a:spAutoFit/>
          </a:bodyPr>
          <a:p>
            <a:pPr lvl="0" algn="l"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3000">
                <a:latin typeface="微软雅黑" panose="020B0503020204020204" pitchFamily="34" charset="-122"/>
                <a:ea typeface="微软雅黑" panose="020B0503020204020204" pitchFamily="34" charset="-122"/>
              </a:rPr>
              <a:t>校友邦实习上报</a:t>
            </a:r>
            <a:endParaRPr lang="zh-CN" sz="3000">
              <a:latin typeface="微软雅黑" panose="020B0503020204020204" pitchFamily="34" charset="-122"/>
              <a:ea typeface="微软雅黑" panose="020B0503020204020204" pitchFamily="34" charset="-122"/>
            </a:endParaRPr>
          </a:p>
        </p:txBody>
      </p:sp>
      <p:sp>
        <p:nvSpPr>
          <p:cNvPr id="20" name="矩形 19"/>
          <p:cNvSpPr/>
          <p:nvPr/>
        </p:nvSpPr>
        <p:spPr>
          <a:xfrm>
            <a:off x="2781776" y="2596039"/>
            <a:ext cx="4486751" cy="229870"/>
          </a:xfrm>
          <a:prstGeom prst="rect">
            <a:avLst/>
          </a:prstGeom>
          <a:ln w="12700">
            <a:miter lim="400000"/>
          </a:ln>
          <a:effectLst>
            <a:outerShdw blurRad="63500" rotWithShape="0">
              <a:srgbClr val="808080">
                <a:alpha val="31423"/>
              </a:srgbClr>
            </a:outerShdw>
          </a:effectLst>
        </p:spPr>
        <p:txBody>
          <a:bodyPr wrap="square" lIns="45718" tIns="34290" rIns="45718" bIns="34290" anchor="t">
            <a:spAutoFit/>
          </a:bodyPr>
          <a:p>
            <a:pPr lvl="0" algn="l"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050" kern="0" dirty="0">
                <a:sym typeface="+mn-ea"/>
              </a:rPr>
              <a:t>如何从校友邦实习上报模块获取上报数据</a:t>
            </a:r>
            <a:endParaRPr lang="zh-CN" sz="1050" kern="0" dirty="0">
              <a:sym typeface="+mn-ea"/>
            </a:endParaRPr>
          </a:p>
        </p:txBody>
      </p:sp>
      <p:sp>
        <p:nvSpPr>
          <p:cNvPr id="6" name="矩形 5"/>
          <p:cNvSpPr/>
          <p:nvPr/>
        </p:nvSpPr>
        <p:spPr>
          <a:xfrm>
            <a:off x="1012190" y="2826385"/>
            <a:ext cx="1120775" cy="460375"/>
          </a:xfrm>
          <a:prstGeom prst="rect">
            <a:avLst/>
          </a:prstGeom>
        </p:spPr>
        <p:txBody>
          <a:bodyPr wrap="square">
            <a:spAutoFit/>
            <a:scene3d>
              <a:camera prst="orthographicFront"/>
              <a:lightRig rig="threePt" dir="t"/>
            </a:scene3d>
            <a:sp3d contourW="12700"/>
          </a:bodyPr>
          <a:p>
            <a:pPr algn="r"/>
            <a:r>
              <a:rPr lang="en-US" altLang="zh-CN" sz="2400" dirty="0">
                <a:solidFill>
                  <a:srgbClr val="C00000"/>
                </a:solidFill>
                <a:latin typeface="DIN Alternate" panose="020B0500000000000000" charset="0"/>
                <a:ea typeface="方正黑体简体" panose="02010601030101010101" pitchFamily="2" charset="-122"/>
                <a:cs typeface="DIN Alternate" panose="020B0500000000000000" charset="0"/>
                <a:sym typeface="Noto Serif CJK SC" panose="02020400000000000000" pitchFamily="18" charset="-122"/>
              </a:rPr>
              <a:t>PART</a:t>
            </a:r>
            <a:endParaRPr lang="en-US" altLang="zh-CN" sz="2400" dirty="0">
              <a:solidFill>
                <a:srgbClr val="C00000"/>
              </a:solidFill>
              <a:latin typeface="DIN Alternate" panose="020B0500000000000000" charset="0"/>
              <a:ea typeface="方正黑体简体" panose="02010601030101010101" pitchFamily="2" charset="-122"/>
              <a:cs typeface="DIN Alternate" panose="020B0500000000000000" charset="0"/>
              <a:sym typeface="Noto Serif CJK SC" panose="02020400000000000000" pitchFamily="18" charset="-122"/>
            </a:endParaRPr>
          </a:p>
        </p:txBody>
      </p:sp>
      <p:grpSp>
        <p:nvGrpSpPr>
          <p:cNvPr id="7" name="组合 6"/>
          <p:cNvGrpSpPr/>
          <p:nvPr/>
        </p:nvGrpSpPr>
        <p:grpSpPr>
          <a:xfrm>
            <a:off x="8131969" y="131921"/>
            <a:ext cx="782479" cy="275273"/>
            <a:chOff x="17075" y="277"/>
            <a:chExt cx="1643" cy="578"/>
          </a:xfrm>
        </p:grpSpPr>
        <p:grpSp>
          <p:nvGrpSpPr>
            <p:cNvPr id="12" name="组合 11"/>
            <p:cNvGrpSpPr/>
            <p:nvPr/>
          </p:nvGrpSpPr>
          <p:grpSpPr>
            <a:xfrm>
              <a:off x="17075" y="491"/>
              <a:ext cx="1643" cy="364"/>
              <a:chOff x="17075" y="619"/>
              <a:chExt cx="1643" cy="364"/>
            </a:xfrm>
          </p:grpSpPr>
          <p:sp>
            <p:nvSpPr>
              <p:cNvPr id="13" name="Shape 22"/>
              <p:cNvSpPr>
                <a:spLocks noChangeArrowheads="1"/>
              </p:cNvSpPr>
              <p:nvPr/>
            </p:nvSpPr>
            <p:spPr bwMode="auto">
              <a:xfrm>
                <a:off x="17075" y="619"/>
                <a:ext cx="1643" cy="290"/>
              </a:xfrm>
              <a:prstGeom prst="rect">
                <a:avLst/>
              </a:prstGeom>
              <a:solidFill>
                <a:schemeClr val="bg1">
                  <a:lumMod val="95000"/>
                </a:schemeClr>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16" name="Shape 26"/>
              <p:cNvSpPr/>
              <p:nvPr/>
            </p:nvSpPr>
            <p:spPr>
              <a:xfrm>
                <a:off x="17272" y="646"/>
                <a:ext cx="1250" cy="337"/>
              </a:xfrm>
              <a:prstGeom prst="rect">
                <a:avLst/>
              </a:prstGeom>
              <a:ln w="12700">
                <a:miter lim="400000"/>
              </a:ln>
              <a:effectLst/>
            </p:spPr>
            <p:txBody>
              <a:bodyPr wrap="square" lIns="45718" rIns="45718">
                <a:spAutoFit/>
              </a:bodyPr>
              <a:p>
                <a:pPr algn="ctr" fontAlgn="auto"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en-US" altLang="zh-CN" sz="450" kern="0" baseline="0" dirty="0">
                    <a:solidFill>
                      <a:srgbClr val="D62F2F"/>
                    </a:solidFill>
                    <a:effectLst/>
                    <a:sym typeface="微软雅黑" panose="020B0503020204020204" pitchFamily="34" charset="-122"/>
                  </a:rPr>
                  <a:t>www.xybsyw.com</a:t>
                </a:r>
                <a:endParaRPr lang="en-US" altLang="zh-CN" sz="450" kern="0" baseline="0" dirty="0">
                  <a:solidFill>
                    <a:srgbClr val="D62F2F"/>
                  </a:solidFill>
                  <a:effectLst/>
                  <a:sym typeface="微软雅黑" panose="020B0503020204020204" pitchFamily="34" charset="-122"/>
                </a:endParaRPr>
              </a:p>
            </p:txBody>
          </p:sp>
        </p:grpSp>
        <p:pic>
          <p:nvPicPr>
            <p:cNvPr id="14" name="图片 13" descr="红色1"/>
            <p:cNvPicPr>
              <a:picLocks noChangeAspect="1"/>
            </p:cNvPicPr>
            <p:nvPr/>
          </p:nvPicPr>
          <p:blipFill>
            <a:blip r:embed="rId1"/>
            <a:stretch>
              <a:fillRect/>
            </a:stretch>
          </p:blipFill>
          <p:spPr>
            <a:xfrm>
              <a:off x="17432" y="277"/>
              <a:ext cx="929" cy="29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vert="horz" rtlCol="0" anchor="b">
            <a:normAutofit/>
          </a:bodyPr>
          <a:p>
            <a:pPr lvl="0" algn="l"/>
            <a:r>
              <a:rPr lang="zh-CN" sz="1400">
                <a:latin typeface="微软雅黑" panose="020B0503020204020204" pitchFamily="34" charset="-122"/>
                <a:ea typeface="微软雅黑" panose="020B0503020204020204" pitchFamily="34" charset="-122"/>
                <a:sym typeface="+mn-ea"/>
              </a:rPr>
              <a:t>完整准确获取上报字段</a:t>
            </a:r>
            <a:r>
              <a:rPr lang="en-US" altLang="zh-CN" sz="1400">
                <a:latin typeface="微软雅黑" panose="020B0503020204020204" pitchFamily="34" charset="-122"/>
                <a:ea typeface="微软雅黑" panose="020B0503020204020204" pitchFamily="34" charset="-122"/>
                <a:sym typeface="+mn-ea"/>
              </a:rPr>
              <a:t>-</a:t>
            </a:r>
            <a:r>
              <a:rPr lang="zh-CN" altLang="en-US" sz="1400">
                <a:latin typeface="微软雅黑" panose="020B0503020204020204" pitchFamily="34" charset="-122"/>
                <a:ea typeface="微软雅黑" panose="020B0503020204020204" pitchFamily="34" charset="-122"/>
                <a:sym typeface="+mn-ea"/>
              </a:rPr>
              <a:t>集中</a:t>
            </a:r>
            <a:r>
              <a:rPr lang="en-US" altLang="zh-CN" sz="1400">
                <a:latin typeface="微软雅黑" panose="020B0503020204020204" pitchFamily="34" charset="-122"/>
                <a:ea typeface="微软雅黑" panose="020B0503020204020204" pitchFamily="34" charset="-122"/>
                <a:sym typeface="+mn-ea"/>
              </a:rPr>
              <a:t>/</a:t>
            </a:r>
            <a:r>
              <a:rPr lang="zh-CN" altLang="en-US" sz="1400">
                <a:latin typeface="微软雅黑" panose="020B0503020204020204" pitchFamily="34" charset="-122"/>
                <a:ea typeface="微软雅黑" panose="020B0503020204020204" pitchFamily="34" charset="-122"/>
                <a:sym typeface="+mn-ea"/>
              </a:rPr>
              <a:t>双向实习</a:t>
            </a:r>
            <a:endParaRPr lang="zh-CN" altLang="en-US" sz="1400" b="0">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308610" y="525145"/>
            <a:ext cx="4168140" cy="337185"/>
          </a:xfrm>
          <a:prstGeom prst="rect">
            <a:avLst/>
          </a:prstGeom>
          <a:noFill/>
        </p:spPr>
        <p:txBody>
          <a:bodyPr wrap="square" rtlCol="0">
            <a:spAutoFit/>
          </a:bodyPr>
          <a:p>
            <a:r>
              <a:rPr lang="zh-CN" altLang="en-US"/>
              <a:t>设置实习基地</a:t>
            </a:r>
            <a:r>
              <a:rPr lang="en-US" altLang="zh-CN"/>
              <a:t>/</a:t>
            </a:r>
            <a:r>
              <a:rPr lang="zh-CN" altLang="en-US">
                <a:ea typeface="宋体" panose="02010600030101010101" pitchFamily="2" charset="-122"/>
              </a:rPr>
              <a:t>实习点，实习岗位</a:t>
            </a:r>
            <a:endParaRPr lang="zh-CN" altLang="en-US">
              <a:ea typeface="宋体" panose="02010600030101010101" pitchFamily="2" charset="-122"/>
            </a:endParaRPr>
          </a:p>
        </p:txBody>
      </p:sp>
      <p:pic>
        <p:nvPicPr>
          <p:cNvPr id="5" name="图片 4"/>
          <p:cNvPicPr>
            <a:picLocks noChangeAspect="1"/>
          </p:cNvPicPr>
          <p:nvPr/>
        </p:nvPicPr>
        <p:blipFill>
          <a:blip r:embed="rId1"/>
          <a:stretch>
            <a:fillRect/>
          </a:stretch>
        </p:blipFill>
        <p:spPr>
          <a:xfrm>
            <a:off x="3188970" y="862330"/>
            <a:ext cx="5591810" cy="3657600"/>
          </a:xfrm>
          <a:prstGeom prst="rect">
            <a:avLst/>
          </a:prstGeom>
        </p:spPr>
      </p:pic>
      <p:sp>
        <p:nvSpPr>
          <p:cNvPr id="6" name="文本框 5"/>
          <p:cNvSpPr txBox="1"/>
          <p:nvPr/>
        </p:nvSpPr>
        <p:spPr>
          <a:xfrm>
            <a:off x="414655" y="1099820"/>
            <a:ext cx="2500630" cy="2799715"/>
          </a:xfrm>
          <a:prstGeom prst="rect">
            <a:avLst/>
          </a:prstGeom>
          <a:noFill/>
        </p:spPr>
        <p:txBody>
          <a:bodyPr wrap="square" rtlCol="0">
            <a:spAutoFit/>
          </a:bodyPr>
          <a:p>
            <a:r>
              <a:rPr lang="zh-CN" altLang="en-US"/>
              <a:t>操作路径：基地</a:t>
            </a:r>
            <a:r>
              <a:rPr lang="en-US" altLang="zh-CN"/>
              <a:t>/</a:t>
            </a:r>
            <a:r>
              <a:rPr lang="zh-CN" altLang="en-US">
                <a:ea typeface="宋体" panose="02010600030101010101" pitchFamily="2" charset="-122"/>
              </a:rPr>
              <a:t>实习点</a:t>
            </a:r>
            <a:r>
              <a:rPr lang="en-US" altLang="zh-CN">
                <a:ea typeface="宋体" panose="02010600030101010101" pitchFamily="2" charset="-122"/>
              </a:rPr>
              <a:t>→</a:t>
            </a:r>
            <a:r>
              <a:rPr lang="zh-CN" altLang="en-US">
                <a:ea typeface="宋体" panose="02010600030101010101" pitchFamily="2" charset="-122"/>
              </a:rPr>
              <a:t>基地</a:t>
            </a:r>
            <a:r>
              <a:rPr lang="en-US" altLang="zh-CN">
                <a:ea typeface="宋体" panose="02010600030101010101" pitchFamily="2" charset="-122"/>
              </a:rPr>
              <a:t>/</a:t>
            </a:r>
            <a:r>
              <a:rPr lang="zh-CN" altLang="en-US">
                <a:ea typeface="宋体" panose="02010600030101010101" pitchFamily="2" charset="-122"/>
              </a:rPr>
              <a:t>实习点</a:t>
            </a:r>
            <a:r>
              <a:rPr lang="en-US" altLang="zh-CN">
                <a:ea typeface="宋体" panose="02010600030101010101" pitchFamily="2" charset="-122"/>
              </a:rPr>
              <a:t>→</a:t>
            </a:r>
            <a:r>
              <a:rPr lang="zh-CN" altLang="en-US">
                <a:ea typeface="宋体" panose="02010600030101010101" pitchFamily="2" charset="-122"/>
              </a:rPr>
              <a:t>实践基地或实习点页面，可以点击红色按钮，手动录入，也可以点击批量导入，使用模板批量导入。</a:t>
            </a:r>
            <a:endParaRPr lang="zh-CN" altLang="en-US">
              <a:ea typeface="宋体" panose="02010600030101010101" pitchFamily="2" charset="-122"/>
            </a:endParaRPr>
          </a:p>
          <a:p>
            <a:r>
              <a:rPr lang="zh-CN" altLang="en-US">
                <a:ea typeface="宋体" panose="02010600030101010101" pitchFamily="2" charset="-122"/>
              </a:rPr>
              <a:t>实践基地和实习点下均可以设置不同的实习岗位，如上报实习单位无明确实习岗位信息，可不设置，上报数据中岗位信息填无。</a:t>
            </a:r>
            <a:endParaRPr lang="zh-CN" altLang="en-US">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3763645" y="1861185"/>
            <a:ext cx="5217795" cy="3053715"/>
          </a:xfrm>
          <a:prstGeom prst="rect">
            <a:avLst/>
          </a:prstGeom>
        </p:spPr>
      </p:pic>
      <p:sp>
        <p:nvSpPr>
          <p:cNvPr id="2" name="标题 1"/>
          <p:cNvSpPr>
            <a:spLocks noGrp="1"/>
          </p:cNvSpPr>
          <p:nvPr>
            <p:ph type="ctrTitle"/>
          </p:nvPr>
        </p:nvSpPr>
        <p:spPr/>
        <p:txBody>
          <a:bodyPr vert="horz" rtlCol="0" anchor="b">
            <a:normAutofit/>
          </a:bodyPr>
          <a:p>
            <a:pPr lvl="0" algn="l"/>
            <a:r>
              <a:rPr lang="zh-CN" sz="1400">
                <a:latin typeface="微软雅黑" panose="020B0503020204020204" pitchFamily="34" charset="-122"/>
                <a:ea typeface="微软雅黑" panose="020B0503020204020204" pitchFamily="34" charset="-122"/>
                <a:sym typeface="+mn-ea"/>
              </a:rPr>
              <a:t>完整准确获取上报字段</a:t>
            </a:r>
            <a:r>
              <a:rPr lang="en-US" altLang="zh-CN" sz="1400">
                <a:latin typeface="微软雅黑" panose="020B0503020204020204" pitchFamily="34" charset="-122"/>
                <a:ea typeface="微软雅黑" panose="020B0503020204020204" pitchFamily="34" charset="-122"/>
                <a:sym typeface="+mn-ea"/>
              </a:rPr>
              <a:t>-</a:t>
            </a:r>
            <a:r>
              <a:rPr lang="zh-CN" altLang="en-US" sz="1400">
                <a:latin typeface="微软雅黑" panose="020B0503020204020204" pitchFamily="34" charset="-122"/>
                <a:ea typeface="微软雅黑" panose="020B0503020204020204" pitchFamily="34" charset="-122"/>
                <a:sym typeface="+mn-ea"/>
              </a:rPr>
              <a:t>集中</a:t>
            </a:r>
            <a:r>
              <a:rPr lang="en-US" altLang="zh-CN" sz="1400">
                <a:latin typeface="微软雅黑" panose="020B0503020204020204" pitchFamily="34" charset="-122"/>
                <a:ea typeface="微软雅黑" panose="020B0503020204020204" pitchFamily="34" charset="-122"/>
                <a:sym typeface="+mn-ea"/>
              </a:rPr>
              <a:t>/</a:t>
            </a:r>
            <a:r>
              <a:rPr lang="zh-CN" altLang="en-US" sz="1400">
                <a:latin typeface="微软雅黑" panose="020B0503020204020204" pitchFamily="34" charset="-122"/>
                <a:ea typeface="微软雅黑" panose="020B0503020204020204" pitchFamily="34" charset="-122"/>
                <a:sym typeface="+mn-ea"/>
              </a:rPr>
              <a:t>双向实习</a:t>
            </a:r>
            <a:endParaRPr lang="zh-CN" altLang="en-US" sz="1400" b="0">
              <a:latin typeface="微软雅黑" panose="020B0503020204020204" pitchFamily="34" charset="-122"/>
              <a:ea typeface="微软雅黑" panose="020B0503020204020204" pitchFamily="34" charset="-122"/>
              <a:sym typeface="+mn-ea"/>
            </a:endParaRPr>
          </a:p>
        </p:txBody>
      </p:sp>
      <p:pic>
        <p:nvPicPr>
          <p:cNvPr id="3" name="图片 2"/>
          <p:cNvPicPr>
            <a:picLocks noChangeAspect="1"/>
          </p:cNvPicPr>
          <p:nvPr/>
        </p:nvPicPr>
        <p:blipFill>
          <a:blip r:embed="rId2"/>
          <a:stretch>
            <a:fillRect/>
          </a:stretch>
        </p:blipFill>
        <p:spPr>
          <a:xfrm>
            <a:off x="259080" y="600710"/>
            <a:ext cx="4475480" cy="2698115"/>
          </a:xfrm>
          <a:prstGeom prst="rect">
            <a:avLst/>
          </a:prstGeom>
        </p:spPr>
      </p:pic>
      <p:sp>
        <p:nvSpPr>
          <p:cNvPr id="5" name="文本框 4"/>
          <p:cNvSpPr txBox="1"/>
          <p:nvPr/>
        </p:nvSpPr>
        <p:spPr>
          <a:xfrm>
            <a:off x="4778375" y="615950"/>
            <a:ext cx="4090035" cy="829945"/>
          </a:xfrm>
          <a:prstGeom prst="rect">
            <a:avLst/>
          </a:prstGeom>
          <a:noFill/>
        </p:spPr>
        <p:txBody>
          <a:bodyPr wrap="square" rtlCol="0">
            <a:spAutoFit/>
          </a:bodyPr>
          <a:p>
            <a:r>
              <a:rPr lang="zh-CN" altLang="en-US"/>
              <a:t>输入营业执照上完整单位名称，系统自动匹配统一社会信用代码，无论手动录入或批量导入，跟实习上报相关字段不要空着。</a:t>
            </a:r>
            <a:endParaRPr lang="zh-CN" altLang="en-US"/>
          </a:p>
        </p:txBody>
      </p:sp>
      <p:sp>
        <p:nvSpPr>
          <p:cNvPr id="6" name="文本框 5"/>
          <p:cNvSpPr txBox="1"/>
          <p:nvPr/>
        </p:nvSpPr>
        <p:spPr>
          <a:xfrm>
            <a:off x="194945" y="3406775"/>
            <a:ext cx="3512820" cy="829945"/>
          </a:xfrm>
          <a:prstGeom prst="rect">
            <a:avLst/>
          </a:prstGeom>
          <a:noFill/>
        </p:spPr>
        <p:txBody>
          <a:bodyPr wrap="square" rtlCol="0">
            <a:spAutoFit/>
          </a:bodyPr>
          <a:p>
            <a:r>
              <a:rPr lang="zh-CN" altLang="en-US"/>
              <a:t>相关字段：实践基地名称、统一社会信用代码、企业联系人、所在区域、详细地址等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vert="horz" rtlCol="0" anchor="b">
            <a:normAutofit/>
          </a:bodyPr>
          <a:p>
            <a:pPr lvl="0" algn="l"/>
            <a:r>
              <a:rPr lang="zh-CN" sz="1400">
                <a:latin typeface="微软雅黑" panose="020B0503020204020204" pitchFamily="34" charset="-122"/>
                <a:ea typeface="微软雅黑" panose="020B0503020204020204" pitchFamily="34" charset="-122"/>
                <a:sym typeface="+mn-ea"/>
              </a:rPr>
              <a:t>完整准确获取上报字段</a:t>
            </a:r>
            <a:r>
              <a:rPr lang="en-US" altLang="zh-CN" sz="1400">
                <a:latin typeface="微软雅黑" panose="020B0503020204020204" pitchFamily="34" charset="-122"/>
                <a:ea typeface="微软雅黑" panose="020B0503020204020204" pitchFamily="34" charset="-122"/>
                <a:sym typeface="+mn-ea"/>
              </a:rPr>
              <a:t>-</a:t>
            </a:r>
            <a:r>
              <a:rPr lang="zh-CN" altLang="en-US" sz="1400">
                <a:latin typeface="微软雅黑" panose="020B0503020204020204" pitchFamily="34" charset="-122"/>
                <a:ea typeface="微软雅黑" panose="020B0503020204020204" pitchFamily="34" charset="-122"/>
                <a:sym typeface="+mn-ea"/>
              </a:rPr>
              <a:t>集中</a:t>
            </a:r>
            <a:r>
              <a:rPr lang="en-US" altLang="zh-CN" sz="1400">
                <a:latin typeface="微软雅黑" panose="020B0503020204020204" pitchFamily="34" charset="-122"/>
                <a:ea typeface="微软雅黑" panose="020B0503020204020204" pitchFamily="34" charset="-122"/>
                <a:sym typeface="+mn-ea"/>
              </a:rPr>
              <a:t>/</a:t>
            </a:r>
            <a:r>
              <a:rPr lang="zh-CN" altLang="en-US" sz="1400">
                <a:latin typeface="微软雅黑" panose="020B0503020204020204" pitchFamily="34" charset="-122"/>
                <a:ea typeface="微软雅黑" panose="020B0503020204020204" pitchFamily="34" charset="-122"/>
                <a:sym typeface="+mn-ea"/>
              </a:rPr>
              <a:t>双向实习</a:t>
            </a:r>
            <a:endParaRPr lang="zh-CN" altLang="en-US" sz="1400" b="0">
              <a:latin typeface="微软雅黑" panose="020B0503020204020204" pitchFamily="34" charset="-122"/>
              <a:ea typeface="微软雅黑" panose="020B0503020204020204" pitchFamily="34" charset="-122"/>
              <a:sym typeface="+mn-ea"/>
            </a:endParaRPr>
          </a:p>
        </p:txBody>
      </p:sp>
      <p:pic>
        <p:nvPicPr>
          <p:cNvPr id="8" name="图片 7"/>
          <p:cNvPicPr>
            <a:picLocks noChangeAspect="1"/>
          </p:cNvPicPr>
          <p:nvPr/>
        </p:nvPicPr>
        <p:blipFill>
          <a:blip r:embed="rId1"/>
          <a:stretch>
            <a:fillRect/>
          </a:stretch>
        </p:blipFill>
        <p:spPr>
          <a:xfrm>
            <a:off x="357505" y="652145"/>
            <a:ext cx="4688840" cy="2159635"/>
          </a:xfrm>
          <a:prstGeom prst="rect">
            <a:avLst/>
          </a:prstGeom>
        </p:spPr>
      </p:pic>
      <p:pic>
        <p:nvPicPr>
          <p:cNvPr id="9" name="图片 8"/>
          <p:cNvPicPr>
            <a:picLocks noChangeAspect="1"/>
          </p:cNvPicPr>
          <p:nvPr/>
        </p:nvPicPr>
        <p:blipFill>
          <a:blip r:embed="rId2"/>
          <a:stretch>
            <a:fillRect/>
          </a:stretch>
        </p:blipFill>
        <p:spPr>
          <a:xfrm>
            <a:off x="357505" y="3125470"/>
            <a:ext cx="5188585" cy="1682750"/>
          </a:xfrm>
          <a:prstGeom prst="rect">
            <a:avLst/>
          </a:prstGeom>
        </p:spPr>
      </p:pic>
      <p:pic>
        <p:nvPicPr>
          <p:cNvPr id="10" name="图片 9"/>
          <p:cNvPicPr>
            <a:picLocks noChangeAspect="1"/>
          </p:cNvPicPr>
          <p:nvPr/>
        </p:nvPicPr>
        <p:blipFill>
          <a:blip r:embed="rId3"/>
          <a:stretch>
            <a:fillRect/>
          </a:stretch>
        </p:blipFill>
        <p:spPr>
          <a:xfrm>
            <a:off x="5546090" y="349250"/>
            <a:ext cx="2100580" cy="2955925"/>
          </a:xfrm>
          <a:prstGeom prst="rect">
            <a:avLst/>
          </a:prstGeom>
        </p:spPr>
      </p:pic>
      <p:sp>
        <p:nvSpPr>
          <p:cNvPr id="11" name="文本框 10"/>
          <p:cNvSpPr txBox="1"/>
          <p:nvPr/>
        </p:nvSpPr>
        <p:spPr>
          <a:xfrm>
            <a:off x="5640070" y="3415030"/>
            <a:ext cx="3180715" cy="953135"/>
          </a:xfrm>
          <a:prstGeom prst="rect">
            <a:avLst/>
          </a:prstGeom>
          <a:noFill/>
        </p:spPr>
        <p:txBody>
          <a:bodyPr wrap="square" rtlCol="0">
            <a:spAutoFit/>
          </a:bodyPr>
          <a:p>
            <a:r>
              <a:rPr lang="zh-CN" altLang="en-US" sz="1400"/>
              <a:t>如需要上报岗位信息，在批量导入和手动录入中均可添加（左图），岗位信息中岗位名称、工作地点和企业指导师傅需要填写完整。</a:t>
            </a:r>
            <a:endParaRPr lang="zh-CN" altLang="en-US" sz="1400"/>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vert="horz" rtlCol="0" anchor="b">
            <a:normAutofit/>
          </a:bodyPr>
          <a:p>
            <a:pPr lvl="0" algn="l"/>
            <a:r>
              <a:rPr lang="zh-CN" sz="1400">
                <a:latin typeface="微软雅黑" panose="020B0503020204020204" pitchFamily="34" charset="-122"/>
                <a:ea typeface="微软雅黑" panose="020B0503020204020204" pitchFamily="34" charset="-122"/>
                <a:sym typeface="+mn-ea"/>
              </a:rPr>
              <a:t>完整准确获取上报字段</a:t>
            </a:r>
            <a:r>
              <a:rPr lang="en-US" altLang="zh-CN" sz="1400">
                <a:latin typeface="微软雅黑" panose="020B0503020204020204" pitchFamily="34" charset="-122"/>
                <a:ea typeface="微软雅黑" panose="020B0503020204020204" pitchFamily="34" charset="-122"/>
                <a:sym typeface="+mn-ea"/>
              </a:rPr>
              <a:t>-</a:t>
            </a:r>
            <a:r>
              <a:rPr lang="zh-CN" altLang="en-US" sz="1400">
                <a:latin typeface="微软雅黑" panose="020B0503020204020204" pitchFamily="34" charset="-122"/>
                <a:ea typeface="微软雅黑" panose="020B0503020204020204" pitchFamily="34" charset="-122"/>
                <a:sym typeface="+mn-ea"/>
              </a:rPr>
              <a:t>集中</a:t>
            </a:r>
            <a:r>
              <a:rPr lang="en-US" altLang="zh-CN" sz="1400">
                <a:latin typeface="微软雅黑" panose="020B0503020204020204" pitchFamily="34" charset="-122"/>
                <a:ea typeface="微软雅黑" panose="020B0503020204020204" pitchFamily="34" charset="-122"/>
                <a:sym typeface="+mn-ea"/>
              </a:rPr>
              <a:t>/</a:t>
            </a:r>
            <a:r>
              <a:rPr lang="zh-CN" altLang="en-US" sz="1400">
                <a:latin typeface="微软雅黑" panose="020B0503020204020204" pitchFamily="34" charset="-122"/>
                <a:ea typeface="微软雅黑" panose="020B0503020204020204" pitchFamily="34" charset="-122"/>
                <a:sym typeface="+mn-ea"/>
              </a:rPr>
              <a:t>双向实习</a:t>
            </a:r>
            <a:endParaRPr lang="zh-CN" altLang="en-US" sz="1400" b="0">
              <a:latin typeface="微软雅黑" panose="020B0503020204020204" pitchFamily="34" charset="-122"/>
              <a:ea typeface="微软雅黑" panose="020B0503020204020204" pitchFamily="34" charset="-122"/>
              <a:sym typeface="+mn-ea"/>
            </a:endParaRPr>
          </a:p>
        </p:txBody>
      </p:sp>
      <p:sp>
        <p:nvSpPr>
          <p:cNvPr id="3" name="文本框 2"/>
          <p:cNvSpPr txBox="1"/>
          <p:nvPr/>
        </p:nvSpPr>
        <p:spPr>
          <a:xfrm>
            <a:off x="281305" y="544195"/>
            <a:ext cx="8611235" cy="583565"/>
          </a:xfrm>
          <a:prstGeom prst="rect">
            <a:avLst/>
          </a:prstGeom>
          <a:noFill/>
        </p:spPr>
        <p:txBody>
          <a:bodyPr wrap="square" rtlCol="0">
            <a:spAutoFit/>
          </a:bodyPr>
          <a:p>
            <a:r>
              <a:rPr lang="zh-CN" altLang="en-US"/>
              <a:t>实习基地</a:t>
            </a:r>
            <a:r>
              <a:rPr lang="en-US" altLang="zh-CN"/>
              <a:t>/</a:t>
            </a:r>
            <a:r>
              <a:rPr lang="zh-CN" altLang="en-US">
                <a:ea typeface="宋体" panose="02010600030101010101" pitchFamily="2" charset="-122"/>
              </a:rPr>
              <a:t>实习点和岗位相关信息都设置好之后，在集中</a:t>
            </a:r>
            <a:r>
              <a:rPr lang="en-US" altLang="zh-CN">
                <a:ea typeface="宋体" panose="02010600030101010101" pitchFamily="2" charset="-122"/>
              </a:rPr>
              <a:t>/</a:t>
            </a:r>
            <a:r>
              <a:rPr lang="zh-CN" altLang="en-US">
                <a:ea typeface="宋体" panose="02010600030101010101" pitchFamily="2" charset="-122"/>
              </a:rPr>
              <a:t>双向项目中勾选相关基地</a:t>
            </a:r>
            <a:r>
              <a:rPr lang="en-US" altLang="zh-CN">
                <a:ea typeface="宋体" panose="02010600030101010101" pitchFamily="2" charset="-122"/>
              </a:rPr>
              <a:t>/</a:t>
            </a:r>
            <a:r>
              <a:rPr lang="zh-CN" altLang="en-US">
                <a:ea typeface="宋体" panose="02010600030101010101" pitchFamily="2" charset="-122"/>
              </a:rPr>
              <a:t>实习点，校友邦系统会自动提取相关信息到实习上报模块。</a:t>
            </a:r>
            <a:endParaRPr lang="zh-CN" altLang="en-US">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694690" y="1283970"/>
            <a:ext cx="7754620" cy="1991995"/>
          </a:xfrm>
          <a:prstGeom prst="rect">
            <a:avLst/>
          </a:prstGeom>
        </p:spPr>
      </p:pic>
      <p:sp>
        <p:nvSpPr>
          <p:cNvPr id="5" name="文本框 4"/>
          <p:cNvSpPr txBox="1"/>
          <p:nvPr/>
        </p:nvSpPr>
        <p:spPr>
          <a:xfrm>
            <a:off x="612775" y="3495675"/>
            <a:ext cx="7919085" cy="829945"/>
          </a:xfrm>
          <a:prstGeom prst="rect">
            <a:avLst/>
          </a:prstGeom>
          <a:noFill/>
        </p:spPr>
        <p:txBody>
          <a:bodyPr wrap="square" rtlCol="0">
            <a:spAutoFit/>
          </a:bodyPr>
          <a:p>
            <a:r>
              <a:rPr lang="zh-CN" altLang="en-US"/>
              <a:t>集中和双向项目，如果学生去多个不同的实习点</a:t>
            </a:r>
            <a:r>
              <a:rPr lang="en-US" altLang="zh-CN"/>
              <a:t>/</a:t>
            </a:r>
            <a:r>
              <a:rPr lang="zh-CN" altLang="en-US">
                <a:ea typeface="宋体" panose="02010600030101010101" pitchFamily="2" charset="-122"/>
              </a:rPr>
              <a:t>实习基地，那么每个基地</a:t>
            </a:r>
            <a:r>
              <a:rPr lang="en-US" altLang="zh-CN">
                <a:ea typeface="宋体" panose="02010600030101010101" pitchFamily="2" charset="-122"/>
              </a:rPr>
              <a:t>/</a:t>
            </a:r>
            <a:r>
              <a:rPr lang="zh-CN" altLang="en-US">
                <a:ea typeface="宋体" panose="02010600030101010101" pitchFamily="2" charset="-122"/>
              </a:rPr>
              <a:t>实习点对应要创建一个集中</a:t>
            </a:r>
            <a:r>
              <a:rPr lang="en-US" altLang="zh-CN">
                <a:ea typeface="宋体" panose="02010600030101010101" pitchFamily="2" charset="-122"/>
              </a:rPr>
              <a:t>/</a:t>
            </a:r>
            <a:r>
              <a:rPr lang="zh-CN" altLang="en-US">
                <a:ea typeface="宋体" panose="02010600030101010101" pitchFamily="2" charset="-122"/>
              </a:rPr>
              <a:t>双向项目，如果项目数量较多，可以使用批量导入模板，批量生成集中</a:t>
            </a:r>
            <a:r>
              <a:rPr lang="en-US" altLang="zh-CN">
                <a:ea typeface="宋体" panose="02010600030101010101" pitchFamily="2" charset="-122"/>
              </a:rPr>
              <a:t>/</a:t>
            </a:r>
            <a:r>
              <a:rPr lang="zh-CN" altLang="en-US">
                <a:ea typeface="宋体" panose="02010600030101010101" pitchFamily="2" charset="-122"/>
              </a:rPr>
              <a:t>双向项目。</a:t>
            </a:r>
            <a:endParaRPr lang="zh-CN" altLang="en-US">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a:stretch>
            <a:fillRect/>
          </a:stretch>
        </p:blipFill>
        <p:spPr>
          <a:xfrm>
            <a:off x="311150" y="487045"/>
            <a:ext cx="7035800" cy="1791335"/>
          </a:xfrm>
          <a:prstGeom prst="rect">
            <a:avLst/>
          </a:prstGeom>
        </p:spPr>
      </p:pic>
      <p:sp>
        <p:nvSpPr>
          <p:cNvPr id="2" name="标题 1"/>
          <p:cNvSpPr>
            <a:spLocks noGrp="1"/>
          </p:cNvSpPr>
          <p:nvPr>
            <p:ph type="ctrTitle"/>
          </p:nvPr>
        </p:nvSpPr>
        <p:spPr/>
        <p:txBody>
          <a:bodyPr vert="horz" rtlCol="0" anchor="b">
            <a:normAutofit/>
          </a:bodyPr>
          <a:p>
            <a:pPr lvl="0" algn="l"/>
            <a:r>
              <a:rPr lang="zh-CN" sz="1400">
                <a:latin typeface="微软雅黑" panose="020B0503020204020204" pitchFamily="34" charset="-122"/>
                <a:ea typeface="微软雅黑" panose="020B0503020204020204" pitchFamily="34" charset="-122"/>
                <a:sym typeface="+mn-ea"/>
              </a:rPr>
              <a:t>完整准确获取上报字段</a:t>
            </a:r>
            <a:r>
              <a:rPr lang="en-US" altLang="zh-CN" sz="1400">
                <a:latin typeface="微软雅黑" panose="020B0503020204020204" pitchFamily="34" charset="-122"/>
                <a:ea typeface="微软雅黑" panose="020B0503020204020204" pitchFamily="34" charset="-122"/>
                <a:sym typeface="+mn-ea"/>
              </a:rPr>
              <a:t>-</a:t>
            </a:r>
            <a:r>
              <a:rPr lang="zh-CN" altLang="en-US" sz="1400">
                <a:latin typeface="微软雅黑" panose="020B0503020204020204" pitchFamily="34" charset="-122"/>
                <a:ea typeface="微软雅黑" panose="020B0503020204020204" pitchFamily="34" charset="-122"/>
                <a:sym typeface="+mn-ea"/>
              </a:rPr>
              <a:t>集中</a:t>
            </a:r>
            <a:r>
              <a:rPr lang="en-US" altLang="zh-CN" sz="1400">
                <a:latin typeface="微软雅黑" panose="020B0503020204020204" pitchFamily="34" charset="-122"/>
                <a:ea typeface="微软雅黑" panose="020B0503020204020204" pitchFamily="34" charset="-122"/>
                <a:sym typeface="+mn-ea"/>
              </a:rPr>
              <a:t>/</a:t>
            </a:r>
            <a:r>
              <a:rPr lang="zh-CN" altLang="en-US" sz="1400">
                <a:latin typeface="微软雅黑" panose="020B0503020204020204" pitchFamily="34" charset="-122"/>
                <a:ea typeface="微软雅黑" panose="020B0503020204020204" pitchFamily="34" charset="-122"/>
                <a:sym typeface="+mn-ea"/>
              </a:rPr>
              <a:t>双向实习</a:t>
            </a:r>
            <a:endParaRPr lang="zh-CN" altLang="en-US" sz="1400" b="0">
              <a:latin typeface="微软雅黑" panose="020B0503020204020204" pitchFamily="34" charset="-122"/>
              <a:ea typeface="微软雅黑" panose="020B0503020204020204" pitchFamily="34" charset="-122"/>
              <a:sym typeface="+mn-ea"/>
            </a:endParaRPr>
          </a:p>
        </p:txBody>
      </p:sp>
      <p:pic>
        <p:nvPicPr>
          <p:cNvPr id="7" name="图片 6"/>
          <p:cNvPicPr>
            <a:picLocks noChangeAspect="1"/>
          </p:cNvPicPr>
          <p:nvPr/>
        </p:nvPicPr>
        <p:blipFill>
          <a:blip r:embed="rId2"/>
          <a:stretch>
            <a:fillRect/>
          </a:stretch>
        </p:blipFill>
        <p:spPr>
          <a:xfrm>
            <a:off x="311150" y="2278380"/>
            <a:ext cx="4885055" cy="2736850"/>
          </a:xfrm>
          <a:prstGeom prst="rect">
            <a:avLst/>
          </a:prstGeom>
        </p:spPr>
      </p:pic>
      <p:sp>
        <p:nvSpPr>
          <p:cNvPr id="8" name="文本框 7"/>
          <p:cNvSpPr txBox="1"/>
          <p:nvPr/>
        </p:nvSpPr>
        <p:spPr>
          <a:xfrm>
            <a:off x="5363845" y="2426970"/>
            <a:ext cx="3528695" cy="1076325"/>
          </a:xfrm>
          <a:prstGeom prst="rect">
            <a:avLst/>
          </a:prstGeom>
          <a:noFill/>
        </p:spPr>
        <p:txBody>
          <a:bodyPr wrap="square" rtlCol="0">
            <a:spAutoFit/>
          </a:bodyPr>
          <a:p>
            <a:r>
              <a:rPr lang="zh-CN" altLang="en-US"/>
              <a:t>点击新增项目，可以手动录入集中项目，关联实习单位</a:t>
            </a:r>
            <a:r>
              <a:rPr lang="en-US" altLang="zh-CN"/>
              <a:t>/</a:t>
            </a:r>
            <a:r>
              <a:rPr lang="zh-CN" altLang="en-US">
                <a:ea typeface="宋体" panose="02010600030101010101" pitchFamily="2" charset="-122"/>
              </a:rPr>
              <a:t>岗位信息。单位</a:t>
            </a:r>
            <a:r>
              <a:rPr lang="en-US" altLang="zh-CN">
                <a:ea typeface="宋体" panose="02010600030101010101" pitchFamily="2" charset="-122"/>
              </a:rPr>
              <a:t>/</a:t>
            </a:r>
            <a:r>
              <a:rPr lang="zh-CN" altLang="en-US">
                <a:ea typeface="宋体" panose="02010600030101010101" pitchFamily="2" charset="-122"/>
              </a:rPr>
              <a:t>岗位中相关需要上报的信息校友邦系统会自动提取到实习上报模块。</a:t>
            </a:r>
            <a:endParaRPr lang="zh-CN" altLang="en-US">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vert="horz" rtlCol="0" anchor="b">
            <a:normAutofit/>
          </a:bodyPr>
          <a:p>
            <a:pPr lvl="0" algn="l"/>
            <a:r>
              <a:rPr lang="zh-CN" sz="1400">
                <a:latin typeface="微软雅黑" panose="020B0503020204020204" pitchFamily="34" charset="-122"/>
                <a:ea typeface="微软雅黑" panose="020B0503020204020204" pitchFamily="34" charset="-122"/>
                <a:sym typeface="+mn-ea"/>
              </a:rPr>
              <a:t>完整准确获取上报字段</a:t>
            </a:r>
            <a:r>
              <a:rPr lang="en-US" altLang="zh-CN" sz="1400">
                <a:latin typeface="微软雅黑" panose="020B0503020204020204" pitchFamily="34" charset="-122"/>
                <a:ea typeface="微软雅黑" panose="020B0503020204020204" pitchFamily="34" charset="-122"/>
                <a:sym typeface="+mn-ea"/>
              </a:rPr>
              <a:t>-</a:t>
            </a:r>
            <a:r>
              <a:rPr lang="zh-CN" altLang="en-US" sz="1400">
                <a:latin typeface="微软雅黑" panose="020B0503020204020204" pitchFamily="34" charset="-122"/>
                <a:ea typeface="微软雅黑" panose="020B0503020204020204" pitchFamily="34" charset="-122"/>
                <a:sym typeface="+mn-ea"/>
              </a:rPr>
              <a:t>集中</a:t>
            </a:r>
            <a:r>
              <a:rPr lang="en-US" altLang="zh-CN" sz="1400">
                <a:latin typeface="微软雅黑" panose="020B0503020204020204" pitchFamily="34" charset="-122"/>
                <a:ea typeface="微软雅黑" panose="020B0503020204020204" pitchFamily="34" charset="-122"/>
                <a:sym typeface="+mn-ea"/>
              </a:rPr>
              <a:t>/</a:t>
            </a:r>
            <a:r>
              <a:rPr lang="zh-CN" altLang="en-US" sz="1400">
                <a:latin typeface="微软雅黑" panose="020B0503020204020204" pitchFamily="34" charset="-122"/>
                <a:ea typeface="微软雅黑" panose="020B0503020204020204" pitchFamily="34" charset="-122"/>
                <a:sym typeface="+mn-ea"/>
              </a:rPr>
              <a:t>双向实习</a:t>
            </a:r>
            <a:endParaRPr lang="zh-CN" altLang="en-US" sz="1400" b="0">
              <a:latin typeface="微软雅黑" panose="020B0503020204020204" pitchFamily="34" charset="-122"/>
              <a:ea typeface="微软雅黑" panose="020B0503020204020204" pitchFamily="34" charset="-122"/>
              <a:sym typeface="+mn-ea"/>
            </a:endParaRPr>
          </a:p>
        </p:txBody>
      </p:sp>
      <p:pic>
        <p:nvPicPr>
          <p:cNvPr id="3" name="图片 2"/>
          <p:cNvPicPr>
            <a:picLocks noChangeAspect="1"/>
          </p:cNvPicPr>
          <p:nvPr/>
        </p:nvPicPr>
        <p:blipFill>
          <a:blip r:embed="rId1"/>
          <a:stretch>
            <a:fillRect/>
          </a:stretch>
        </p:blipFill>
        <p:spPr>
          <a:xfrm>
            <a:off x="259080" y="509905"/>
            <a:ext cx="3791585" cy="1875790"/>
          </a:xfrm>
          <a:prstGeom prst="rect">
            <a:avLst/>
          </a:prstGeom>
        </p:spPr>
      </p:pic>
      <p:pic>
        <p:nvPicPr>
          <p:cNvPr id="4" name="图片 3"/>
          <p:cNvPicPr>
            <a:picLocks noChangeAspect="1"/>
          </p:cNvPicPr>
          <p:nvPr/>
        </p:nvPicPr>
        <p:blipFill>
          <a:blip r:embed="rId2"/>
          <a:stretch>
            <a:fillRect/>
          </a:stretch>
        </p:blipFill>
        <p:spPr>
          <a:xfrm>
            <a:off x="4680585" y="466090"/>
            <a:ext cx="3994150" cy="1894840"/>
          </a:xfrm>
          <a:prstGeom prst="rect">
            <a:avLst/>
          </a:prstGeom>
        </p:spPr>
      </p:pic>
      <p:pic>
        <p:nvPicPr>
          <p:cNvPr id="5" name="图片 4"/>
          <p:cNvPicPr>
            <a:picLocks noChangeAspect="1"/>
          </p:cNvPicPr>
          <p:nvPr/>
        </p:nvPicPr>
        <p:blipFill>
          <a:blip r:embed="rId3"/>
          <a:stretch>
            <a:fillRect/>
          </a:stretch>
        </p:blipFill>
        <p:spPr>
          <a:xfrm>
            <a:off x="259080" y="2551430"/>
            <a:ext cx="5862955" cy="2140585"/>
          </a:xfrm>
          <a:prstGeom prst="rect">
            <a:avLst/>
          </a:prstGeom>
        </p:spPr>
      </p:pic>
      <p:sp>
        <p:nvSpPr>
          <p:cNvPr id="9" name="文本框 8"/>
          <p:cNvSpPr txBox="1"/>
          <p:nvPr/>
        </p:nvSpPr>
        <p:spPr>
          <a:xfrm>
            <a:off x="6258560" y="2608580"/>
            <a:ext cx="2586990" cy="1322070"/>
          </a:xfrm>
          <a:prstGeom prst="rect">
            <a:avLst/>
          </a:prstGeom>
          <a:noFill/>
        </p:spPr>
        <p:txBody>
          <a:bodyPr wrap="square" rtlCol="0">
            <a:spAutoFit/>
          </a:bodyPr>
          <a:p>
            <a:r>
              <a:rPr lang="zh-CN" altLang="en-US"/>
              <a:t>本页为集中项目较多，批量导入的界面和模板截图，具体操作可以参考校友邦相关资料或咨询校友邦工作人员。</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vert="horz" rtlCol="0" anchor="b">
            <a:normAutofit/>
          </a:bodyPr>
          <a:p>
            <a:pPr lvl="0" algn="l"/>
            <a:r>
              <a:rPr lang="zh-CN" sz="1400">
                <a:latin typeface="微软雅黑" panose="020B0503020204020204" pitchFamily="34" charset="-122"/>
                <a:ea typeface="微软雅黑" panose="020B0503020204020204" pitchFamily="34" charset="-122"/>
                <a:sym typeface="+mn-ea"/>
              </a:rPr>
              <a:t>完整准确获取上报字段</a:t>
            </a:r>
            <a:endParaRPr lang="zh-CN" altLang="en-US" sz="1400" b="0">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382270" y="658495"/>
            <a:ext cx="8078470" cy="829945"/>
          </a:xfrm>
          <a:prstGeom prst="rect">
            <a:avLst/>
          </a:prstGeom>
          <a:noFill/>
        </p:spPr>
        <p:txBody>
          <a:bodyPr wrap="square" rtlCol="0">
            <a:spAutoFit/>
          </a:bodyPr>
          <a:p>
            <a:r>
              <a:rPr lang="en-US" altLang="zh-CN"/>
              <a:t>        </a:t>
            </a:r>
            <a:r>
              <a:rPr lang="zh-CN" altLang="en-US"/>
              <a:t>在使用校友邦平台进行实习实践过程管理的时候，严格按照上述要求规范，在最后生成实习上报数据的时候，相关字段将比较完整准确，不需要过多的调整，检查导出后即可直接提交全国大学生公共服务平台。</a:t>
            </a:r>
            <a:endParaRPr lang="zh-CN" altLang="en-US"/>
          </a:p>
        </p:txBody>
      </p:sp>
      <p:pic>
        <p:nvPicPr>
          <p:cNvPr id="5" name="图片 4"/>
          <p:cNvPicPr>
            <a:picLocks noChangeAspect="1"/>
          </p:cNvPicPr>
          <p:nvPr/>
        </p:nvPicPr>
        <p:blipFill>
          <a:blip r:embed="rId1"/>
          <a:stretch>
            <a:fillRect/>
          </a:stretch>
        </p:blipFill>
        <p:spPr>
          <a:xfrm>
            <a:off x="577850" y="1488440"/>
            <a:ext cx="7988935" cy="30822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Shape 22"/>
          <p:cNvSpPr>
            <a:spLocks noChangeArrowheads="1"/>
          </p:cNvSpPr>
          <p:nvPr/>
        </p:nvSpPr>
        <p:spPr bwMode="auto">
          <a:xfrm>
            <a:off x="-952" y="1447324"/>
            <a:ext cx="9144953" cy="1966913"/>
          </a:xfrm>
          <a:prstGeom prst="rect">
            <a:avLst/>
          </a:prstGeom>
          <a:solidFill>
            <a:srgbClr val="C51A24"/>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2" name="Shape 22"/>
          <p:cNvSpPr>
            <a:spLocks noChangeArrowheads="1"/>
          </p:cNvSpPr>
          <p:nvPr/>
        </p:nvSpPr>
        <p:spPr bwMode="auto">
          <a:xfrm>
            <a:off x="897255" y="1504474"/>
            <a:ext cx="1534478" cy="2319338"/>
          </a:xfrm>
          <a:prstGeom prst="rect">
            <a:avLst/>
          </a:prstGeom>
          <a:solidFill>
            <a:schemeClr val="bg1"/>
          </a:solidFill>
          <a:ln w="12700">
            <a:noFill/>
            <a:miter lim="400000"/>
          </a:ln>
          <a:effectLst>
            <a:outerShdw blurRad="76200" dir="13500000" sy="23000" kx="1200000" algn="br" rotWithShape="0">
              <a:srgbClr val="B90003">
                <a:alpha val="20000"/>
              </a:srgbClr>
            </a:outerShdw>
          </a:effectLst>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5" name="文本框 4"/>
          <p:cNvSpPr txBox="1"/>
          <p:nvPr/>
        </p:nvSpPr>
        <p:spPr>
          <a:xfrm>
            <a:off x="1011555" y="1814195"/>
            <a:ext cx="1420495" cy="2306955"/>
          </a:xfrm>
          <a:prstGeom prst="rect">
            <a:avLst/>
          </a:prstGeom>
          <a:noFill/>
        </p:spPr>
        <p:txBody>
          <a:bodyPr wrap="square" rtlCol="0" anchor="t">
            <a:spAutoFit/>
          </a:bodyPr>
          <a:p>
            <a:r>
              <a:rPr lang="en-US" altLang="zh-CN" sz="7200" dirty="0" smtClean="0">
                <a:solidFill>
                  <a:srgbClr val="C00000"/>
                </a:solidFill>
                <a:effectLst/>
                <a:latin typeface="DIN Alternate" panose="020B0500000000000000" charset="0"/>
                <a:ea typeface="微软雅黑" panose="020B0503020204020204" pitchFamily="34" charset="-122"/>
                <a:cs typeface="DIN Alternate" panose="020B0500000000000000" charset="0"/>
                <a:sym typeface="+mn-ea"/>
              </a:rPr>
              <a:t> </a:t>
            </a:r>
            <a:r>
              <a:rPr lang="en-US" altLang="zh-CN" sz="7200" b="1" dirty="0" smtClean="0">
                <a:solidFill>
                  <a:srgbClr val="C00000"/>
                </a:solidFill>
                <a:effectLst/>
                <a:latin typeface="DIN Alternate" panose="020B0500000000000000" charset="0"/>
                <a:ea typeface="Microsoft YaHei Bold" panose="020B0502040204020203" charset="-122"/>
                <a:cs typeface="DIN Alternate" panose="020B0500000000000000" charset="0"/>
                <a:sym typeface="+mn-ea"/>
              </a:rPr>
              <a:t>05</a:t>
            </a:r>
            <a:endParaRPr lang="en-US" altLang="zh-CN" sz="7200" b="1" dirty="0" smtClean="0">
              <a:solidFill>
                <a:srgbClr val="C00000"/>
              </a:solidFill>
              <a:effectLst/>
              <a:latin typeface="DIN Alternate" panose="020B0500000000000000" charset="0"/>
              <a:ea typeface="Microsoft YaHei Bold" panose="020B0502040204020203" charset="-122"/>
              <a:cs typeface="DIN Alternate" panose="020B0500000000000000" charset="0"/>
              <a:sym typeface="+mn-ea"/>
            </a:endParaRPr>
          </a:p>
        </p:txBody>
      </p:sp>
      <p:sp>
        <p:nvSpPr>
          <p:cNvPr id="11" name="矩形 10"/>
          <p:cNvSpPr/>
          <p:nvPr/>
        </p:nvSpPr>
        <p:spPr>
          <a:xfrm>
            <a:off x="2781776" y="2007394"/>
            <a:ext cx="4361498" cy="553085"/>
          </a:xfrm>
          <a:prstGeom prst="rect">
            <a:avLst/>
          </a:prstGeom>
          <a:ln w="12700">
            <a:miter lim="400000"/>
          </a:ln>
          <a:effectLst>
            <a:outerShdw blurRad="63500" rotWithShape="0">
              <a:srgbClr val="808080">
                <a:alpha val="31423"/>
              </a:srgbClr>
            </a:outerShdw>
          </a:effectLst>
        </p:spPr>
        <p:txBody>
          <a:bodyPr wrap="square" lIns="45718" rIns="45718" rtlCol="0">
            <a:spAutoFit/>
          </a:bodyPr>
          <a:p>
            <a:pPr lvl="0" algn="l"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3000">
                <a:latin typeface="微软雅黑" panose="020B0503020204020204" pitchFamily="34" charset="-122"/>
                <a:ea typeface="微软雅黑" panose="020B0503020204020204" pitchFamily="34" charset="-122"/>
              </a:rPr>
              <a:t>常见问题</a:t>
            </a:r>
            <a:endParaRPr lang="zh-CN" sz="3000">
              <a:latin typeface="微软雅黑" panose="020B0503020204020204" pitchFamily="34" charset="-122"/>
              <a:ea typeface="微软雅黑" panose="020B0503020204020204" pitchFamily="34" charset="-122"/>
            </a:endParaRPr>
          </a:p>
        </p:txBody>
      </p:sp>
      <p:sp>
        <p:nvSpPr>
          <p:cNvPr id="20" name="矩形 19"/>
          <p:cNvSpPr/>
          <p:nvPr/>
        </p:nvSpPr>
        <p:spPr>
          <a:xfrm>
            <a:off x="2781776" y="2596039"/>
            <a:ext cx="4486751" cy="229870"/>
          </a:xfrm>
          <a:prstGeom prst="rect">
            <a:avLst/>
          </a:prstGeom>
          <a:ln w="12700">
            <a:miter lim="400000"/>
          </a:ln>
          <a:effectLst>
            <a:outerShdw blurRad="63500" rotWithShape="0">
              <a:srgbClr val="808080">
                <a:alpha val="31423"/>
              </a:srgbClr>
            </a:outerShdw>
          </a:effectLst>
        </p:spPr>
        <p:txBody>
          <a:bodyPr wrap="square" lIns="45718" tIns="34290" rIns="45718" bIns="34290" anchor="t">
            <a:spAutoFit/>
          </a:bodyPr>
          <a:p>
            <a:pPr lvl="0" algn="l"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050" kern="0" dirty="0">
                <a:sym typeface="+mn-ea"/>
              </a:rPr>
              <a:t>操作过程中最容易遇到的问题汇总</a:t>
            </a:r>
            <a:endParaRPr lang="zh-CN" sz="1050" kern="0" dirty="0">
              <a:sym typeface="+mn-ea"/>
            </a:endParaRPr>
          </a:p>
        </p:txBody>
      </p:sp>
      <p:sp>
        <p:nvSpPr>
          <p:cNvPr id="6" name="矩形 5"/>
          <p:cNvSpPr/>
          <p:nvPr/>
        </p:nvSpPr>
        <p:spPr>
          <a:xfrm>
            <a:off x="1012190" y="2826385"/>
            <a:ext cx="1120775" cy="460375"/>
          </a:xfrm>
          <a:prstGeom prst="rect">
            <a:avLst/>
          </a:prstGeom>
        </p:spPr>
        <p:txBody>
          <a:bodyPr wrap="square">
            <a:spAutoFit/>
            <a:scene3d>
              <a:camera prst="orthographicFront"/>
              <a:lightRig rig="threePt" dir="t"/>
            </a:scene3d>
            <a:sp3d contourW="12700"/>
          </a:bodyPr>
          <a:p>
            <a:pPr algn="r"/>
            <a:r>
              <a:rPr lang="en-US" altLang="zh-CN" sz="2400" dirty="0">
                <a:solidFill>
                  <a:srgbClr val="C00000"/>
                </a:solidFill>
                <a:latin typeface="DIN Alternate" panose="020B0500000000000000" charset="0"/>
                <a:ea typeface="方正黑体简体" panose="02010601030101010101" pitchFamily="2" charset="-122"/>
                <a:cs typeface="DIN Alternate" panose="020B0500000000000000" charset="0"/>
                <a:sym typeface="Noto Serif CJK SC" panose="02020400000000000000" pitchFamily="18" charset="-122"/>
              </a:rPr>
              <a:t>PART</a:t>
            </a:r>
            <a:endParaRPr lang="en-US" altLang="zh-CN" sz="2400" dirty="0">
              <a:solidFill>
                <a:srgbClr val="C00000"/>
              </a:solidFill>
              <a:latin typeface="DIN Alternate" panose="020B0500000000000000" charset="0"/>
              <a:ea typeface="方正黑体简体" panose="02010601030101010101" pitchFamily="2" charset="-122"/>
              <a:cs typeface="DIN Alternate" panose="020B0500000000000000" charset="0"/>
              <a:sym typeface="Noto Serif CJK SC" panose="02020400000000000000" pitchFamily="18" charset="-122"/>
            </a:endParaRPr>
          </a:p>
        </p:txBody>
      </p:sp>
      <p:grpSp>
        <p:nvGrpSpPr>
          <p:cNvPr id="7" name="组合 6"/>
          <p:cNvGrpSpPr/>
          <p:nvPr/>
        </p:nvGrpSpPr>
        <p:grpSpPr>
          <a:xfrm>
            <a:off x="8131969" y="131921"/>
            <a:ext cx="782479" cy="275273"/>
            <a:chOff x="17075" y="277"/>
            <a:chExt cx="1643" cy="578"/>
          </a:xfrm>
        </p:grpSpPr>
        <p:grpSp>
          <p:nvGrpSpPr>
            <p:cNvPr id="12" name="组合 11"/>
            <p:cNvGrpSpPr/>
            <p:nvPr/>
          </p:nvGrpSpPr>
          <p:grpSpPr>
            <a:xfrm>
              <a:off x="17075" y="491"/>
              <a:ext cx="1643" cy="364"/>
              <a:chOff x="17075" y="619"/>
              <a:chExt cx="1643" cy="364"/>
            </a:xfrm>
          </p:grpSpPr>
          <p:sp>
            <p:nvSpPr>
              <p:cNvPr id="13" name="Shape 22"/>
              <p:cNvSpPr>
                <a:spLocks noChangeArrowheads="1"/>
              </p:cNvSpPr>
              <p:nvPr/>
            </p:nvSpPr>
            <p:spPr bwMode="auto">
              <a:xfrm>
                <a:off x="17075" y="619"/>
                <a:ext cx="1643" cy="290"/>
              </a:xfrm>
              <a:prstGeom prst="rect">
                <a:avLst/>
              </a:prstGeom>
              <a:solidFill>
                <a:schemeClr val="bg1">
                  <a:lumMod val="95000"/>
                </a:schemeClr>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16" name="Shape 26"/>
              <p:cNvSpPr/>
              <p:nvPr/>
            </p:nvSpPr>
            <p:spPr>
              <a:xfrm>
                <a:off x="17272" y="646"/>
                <a:ext cx="1250" cy="337"/>
              </a:xfrm>
              <a:prstGeom prst="rect">
                <a:avLst/>
              </a:prstGeom>
              <a:ln w="12700">
                <a:miter lim="400000"/>
              </a:ln>
              <a:effectLst/>
            </p:spPr>
            <p:txBody>
              <a:bodyPr wrap="square" lIns="45718" rIns="45718">
                <a:spAutoFit/>
              </a:bodyPr>
              <a:p>
                <a:pPr algn="ctr" fontAlgn="auto"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en-US" altLang="zh-CN" sz="450" kern="0" baseline="0" dirty="0">
                    <a:solidFill>
                      <a:srgbClr val="D62F2F"/>
                    </a:solidFill>
                    <a:effectLst/>
                    <a:sym typeface="微软雅黑" panose="020B0503020204020204" pitchFamily="34" charset="-122"/>
                  </a:rPr>
                  <a:t>www.xybsyw.com</a:t>
                </a:r>
                <a:endParaRPr lang="en-US" altLang="zh-CN" sz="450" kern="0" baseline="0" dirty="0">
                  <a:solidFill>
                    <a:srgbClr val="D62F2F"/>
                  </a:solidFill>
                  <a:effectLst/>
                  <a:sym typeface="微软雅黑" panose="020B0503020204020204" pitchFamily="34" charset="-122"/>
                </a:endParaRPr>
              </a:p>
            </p:txBody>
          </p:sp>
        </p:grpSp>
        <p:pic>
          <p:nvPicPr>
            <p:cNvPr id="14" name="图片 13" descr="红色1"/>
            <p:cNvPicPr>
              <a:picLocks noChangeAspect="1"/>
            </p:cNvPicPr>
            <p:nvPr/>
          </p:nvPicPr>
          <p:blipFill>
            <a:blip r:embed="rId1"/>
            <a:stretch>
              <a:fillRect/>
            </a:stretch>
          </p:blipFill>
          <p:spPr>
            <a:xfrm>
              <a:off x="17432" y="277"/>
              <a:ext cx="929" cy="29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259080" y="72390"/>
            <a:ext cx="5461159" cy="393859"/>
          </a:xfrm>
        </p:spPr>
        <p:txBody>
          <a:bodyPr/>
          <a:p>
            <a:r>
              <a:rPr lang="zh-CN" altLang="en-US"/>
              <a:t>常见问题</a:t>
            </a:r>
            <a:endParaRPr lang="zh-CN" altLang="en-US"/>
          </a:p>
        </p:txBody>
      </p:sp>
      <p:graphicFrame>
        <p:nvGraphicFramePr>
          <p:cNvPr id="3" name="表格 2"/>
          <p:cNvGraphicFramePr/>
          <p:nvPr>
            <p:custDataLst>
              <p:tags r:id="rId1"/>
            </p:custDataLst>
          </p:nvPr>
        </p:nvGraphicFramePr>
        <p:xfrm>
          <a:off x="827405" y="771747"/>
          <a:ext cx="7467600" cy="3530600"/>
        </p:xfrm>
        <a:graphic>
          <a:graphicData uri="http://schemas.openxmlformats.org/drawingml/2006/table">
            <a:tbl>
              <a:tblPr>
                <a:tableStyleId>{7DF18680-E054-41AD-8BC1-D1AEF772440D}</a:tableStyleId>
              </a:tblPr>
              <a:tblGrid>
                <a:gridCol w="645795"/>
                <a:gridCol w="1731645"/>
                <a:gridCol w="4655820"/>
              </a:tblGrid>
              <a:tr h="801370">
                <a:tc>
                  <a:txBody>
                    <a:bodyPr/>
                    <a:p>
                      <a:pPr indent="0" algn="ctr">
                        <a:buNone/>
                      </a:pPr>
                      <a:r>
                        <a:rPr lang="en-US" sz="1000"/>
                        <a:t>1</a:t>
                      </a:r>
                      <a:endParaRPr lang="en-US" altLang="en-US" sz="1000"/>
                    </a:p>
                  </a:txBody>
                  <a:tcPr marL="12700" marR="12700" marT="12700" vert="horz" anchor="ctr" anchorCtr="0"/>
                </a:tc>
                <a:tc>
                  <a:txBody>
                    <a:bodyPr/>
                    <a:p>
                      <a:pPr indent="0">
                        <a:buNone/>
                      </a:pPr>
                      <a:r>
                        <a:rPr lang="zh-CN" sz="1000"/>
                        <a:t>上传数据不成功时报“未获取到学生学籍信息”错误怎么办？</a:t>
                      </a:r>
                      <a:endParaRPr lang="zh-CN" altLang="en-US" sz="1000"/>
                    </a:p>
                  </a:txBody>
                  <a:tcPr marL="12700" marR="12700" marT="12700" vert="horz" anchor="ctr" anchorCtr="0"/>
                </a:tc>
                <a:tc>
                  <a:txBody>
                    <a:bodyPr/>
                    <a:p>
                      <a:pPr indent="0">
                        <a:buNone/>
                      </a:pPr>
                      <a:r>
                        <a:rPr lang="zh-CN" sz="1000"/>
                        <a:t>1. 检查姓名、学号中是否有空格、换行等符号；</a:t>
                      </a:r>
                      <a:r>
                        <a:rPr lang="en-US" sz="1000"/>
                        <a:t>2. 检查学生姓名、学号是否和学生的学信档案或和学校的学籍信息库内一致。必须完完全全一模一样。</a:t>
                      </a:r>
                      <a:endParaRPr lang="en-US" altLang="en-US" sz="1000"/>
                    </a:p>
                  </a:txBody>
                  <a:tcPr marL="12700" marR="12700" marT="12700" vert="horz" anchor="ctr" anchorCtr="0"/>
                </a:tc>
              </a:tr>
              <a:tr h="1363980">
                <a:tc>
                  <a:txBody>
                    <a:bodyPr/>
                    <a:p>
                      <a:pPr indent="0" algn="ctr">
                        <a:buNone/>
                      </a:pPr>
                      <a:r>
                        <a:rPr lang="en-US" sz="1000"/>
                        <a:t>2</a:t>
                      </a:r>
                      <a:endParaRPr lang="en-US" altLang="en-US" sz="1000"/>
                    </a:p>
                  </a:txBody>
                  <a:tcPr marL="12700" marR="12700" marT="12700" vert="horz" anchor="ctr" anchorCtr="0"/>
                </a:tc>
                <a:tc>
                  <a:txBody>
                    <a:bodyPr/>
                    <a:p>
                      <a:pPr indent="0">
                        <a:buNone/>
                      </a:pPr>
                      <a:r>
                        <a:rPr lang="zh-CN" sz="1000"/>
                        <a:t>单位校验不通过怎么办？</a:t>
                      </a:r>
                      <a:endParaRPr lang="zh-CN" altLang="en-US" sz="1000"/>
                    </a:p>
                  </a:txBody>
                  <a:tcPr marL="12700" marR="12700" marT="12700" vert="horz" anchor="ctr" anchorCtr="0"/>
                </a:tc>
                <a:tc>
                  <a:txBody>
                    <a:bodyPr/>
                    <a:p>
                      <a:pPr indent="0">
                        <a:buNone/>
                      </a:pPr>
                      <a:r>
                        <a:rPr lang="zh-CN" sz="1000"/>
                        <a:t>单位校验是为了验证实习信息的真实性和有效性，系统通过实习单位名称调用接口对比统一社会信用代码，所以必须保证单位名称和代码与工商记录中的一致才能通过校验。</a:t>
                      </a:r>
                      <a:endParaRPr lang="zh-CN" sz="1000"/>
                    </a:p>
                    <a:p>
                      <a:pPr indent="0">
                        <a:buNone/>
                      </a:pPr>
                      <a:r>
                        <a:rPr lang="zh-CN" sz="1000"/>
                        <a:t>报错时建议筛选未校验通过的数据进行修改，若需要重新上传并且单位名称有变化的需要先删除以前的数据。校验结果不是实时出现的，所以要是重新上传之后仍为校验不通过，等待即可。若有实际情况确实没有实习单位填写，则按照实际情况填写单位名称，统一社会信用代码填“无”。</a:t>
                      </a:r>
                      <a:endParaRPr lang="zh-CN" altLang="en-US" sz="1000"/>
                    </a:p>
                  </a:txBody>
                  <a:tcPr marL="12700" marR="12700" marT="12700" vert="horz" anchor="ctr" anchorCtr="0"/>
                </a:tc>
              </a:tr>
              <a:tr h="399415">
                <a:tc>
                  <a:txBody>
                    <a:bodyPr/>
                    <a:p>
                      <a:pPr indent="0" algn="ctr">
                        <a:buNone/>
                      </a:pPr>
                      <a:r>
                        <a:rPr lang="en-US" sz="1000"/>
                        <a:t>3</a:t>
                      </a:r>
                      <a:endParaRPr lang="en-US" altLang="en-US" sz="1000"/>
                    </a:p>
                  </a:txBody>
                  <a:tcPr marL="12700" marR="12700" marT="12700" vert="horz" anchor="ctr" anchorCtr="0"/>
                </a:tc>
                <a:tc>
                  <a:txBody>
                    <a:bodyPr/>
                    <a:p>
                      <a:pPr indent="0">
                        <a:buNone/>
                      </a:pPr>
                      <a:r>
                        <a:rPr lang="zh-CN" sz="1000"/>
                        <a:t>实习上报联合培养的学生由那个学院上报？</a:t>
                      </a:r>
                      <a:endParaRPr lang="zh-CN" altLang="en-US" sz="1000"/>
                    </a:p>
                  </a:txBody>
                  <a:tcPr marL="12700" marR="12700" marT="12700" vert="horz" anchor="ctr" anchorCtr="0"/>
                </a:tc>
                <a:tc>
                  <a:txBody>
                    <a:bodyPr/>
                    <a:p>
                      <a:pPr indent="0">
                        <a:buNone/>
                      </a:pPr>
                      <a:r>
                        <a:rPr lang="zh-CN" sz="1000"/>
                        <a:t>由学籍所在单位报</a:t>
                      </a:r>
                      <a:endParaRPr lang="zh-CN" altLang="en-US" sz="1000"/>
                    </a:p>
                  </a:txBody>
                  <a:tcPr marL="12700" marR="12700" marT="12700" vert="horz" anchor="ctr" anchorCtr="0"/>
                </a:tc>
              </a:tr>
              <a:tr h="399415">
                <a:tc>
                  <a:txBody>
                    <a:bodyPr/>
                    <a:p>
                      <a:pPr indent="0" algn="ctr">
                        <a:buNone/>
                      </a:pPr>
                      <a:r>
                        <a:rPr lang="en-US" sz="1000"/>
                        <a:t>4</a:t>
                      </a:r>
                      <a:endParaRPr lang="en-US" altLang="en-US" sz="1000"/>
                    </a:p>
                  </a:txBody>
                  <a:tcPr marL="12700" marR="12700" marT="12700" vert="horz" anchor="ctr" anchorCtr="0">
                    <a:solidFill>
                      <a:schemeClr val="accent4">
                        <a:lumMod val="20000"/>
                        <a:lumOff val="80000"/>
                      </a:schemeClr>
                    </a:solidFill>
                  </a:tcPr>
                </a:tc>
                <a:tc>
                  <a:txBody>
                    <a:bodyPr/>
                    <a:p>
                      <a:pPr indent="0">
                        <a:buNone/>
                      </a:pPr>
                      <a:r>
                        <a:rPr lang="zh-CN" sz="1000"/>
                        <a:t>实习单位的社会信息代码怎么获得。</a:t>
                      </a:r>
                      <a:endParaRPr lang="zh-CN" altLang="en-US" sz="1000"/>
                    </a:p>
                  </a:txBody>
                  <a:tcPr marL="12700" marR="12700" marT="12700" vert="horz" anchor="ctr" anchorCtr="0">
                    <a:solidFill>
                      <a:schemeClr val="accent4">
                        <a:lumMod val="20000"/>
                        <a:lumOff val="80000"/>
                      </a:schemeClr>
                    </a:solidFill>
                  </a:tcPr>
                </a:tc>
                <a:tc>
                  <a:txBody>
                    <a:bodyPr/>
                    <a:p>
                      <a:pPr indent="0">
                        <a:buNone/>
                      </a:pPr>
                      <a:r>
                        <a:rPr lang="zh-CN" sz="1000">
                          <a:hlinkClick r:id="rId2" tooltip="https://docs.qq.com/sheet/DWkdzYmhiVVN6R2pO"/>
                        </a:rPr>
                        <a:t>1、可通过https://www.cods.org.cn/gscx/ 2、天眼查查询 3、使用系统单个添加自动获取统一信用代码。</a:t>
                      </a:r>
                      <a:endParaRPr lang="zh-CN" altLang="en-US" sz="1000">
                        <a:hlinkClick r:id="rId2" tooltip="https://docs.qq.com/sheet/DWkdzYmhiVVN6R2pO"/>
                      </a:endParaRPr>
                    </a:p>
                  </a:txBody>
                  <a:tcPr marL="12700" marR="12700" marT="12700" vert="horz" anchor="ctr" anchorCtr="0">
                    <a:solidFill>
                      <a:schemeClr val="accent4">
                        <a:lumMod val="20000"/>
                        <a:lumOff val="80000"/>
                      </a:schemeClr>
                    </a:solidFill>
                  </a:tcPr>
                </a:tc>
              </a:tr>
              <a:tr h="430530">
                <a:tc>
                  <a:txBody>
                    <a:bodyPr/>
                    <a:p>
                      <a:pPr indent="0" algn="ctr">
                        <a:buNone/>
                      </a:pPr>
                      <a:r>
                        <a:rPr lang="en-US" sz="1000"/>
                        <a:t>5</a:t>
                      </a:r>
                      <a:endParaRPr lang="en-US" altLang="en-US" sz="1000"/>
                    </a:p>
                  </a:txBody>
                  <a:tcPr marL="12700" marR="12700" marT="12700" vert="horz" anchor="ctr" anchorCtr="0"/>
                </a:tc>
                <a:tc>
                  <a:txBody>
                    <a:bodyPr/>
                    <a:p>
                      <a:pPr indent="0">
                        <a:buNone/>
                      </a:pPr>
                      <a:r>
                        <a:rPr lang="zh-CN" sz="1000"/>
                        <a:t>二级学院忘记账号密码怎么办？</a:t>
                      </a:r>
                      <a:endParaRPr lang="zh-CN" altLang="en-US" sz="1000"/>
                    </a:p>
                  </a:txBody>
                  <a:tcPr marL="12700" marR="12700" marT="12700" vert="horz" anchor="ctr" anchorCtr="0"/>
                </a:tc>
                <a:tc>
                  <a:txBody>
                    <a:bodyPr/>
                    <a:p>
                      <a:pPr indent="0">
                        <a:buNone/>
                      </a:pPr>
                      <a:r>
                        <a:rPr lang="zh-CN" sz="1000"/>
                        <a:t>学院账号忘了，校级管理员可以看到，知道账号的学院，可以自己找回密码</a:t>
                      </a:r>
                      <a:endParaRPr lang="zh-CN" altLang="en-US" sz="1000"/>
                    </a:p>
                  </a:txBody>
                  <a:tcPr marL="12700" marR="12700" marT="12700" vert="horz" anchor="ctr" anchorCtr="0"/>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259080" y="72390"/>
            <a:ext cx="5461159" cy="393859"/>
          </a:xfrm>
        </p:spPr>
        <p:txBody>
          <a:bodyPr/>
          <a:p>
            <a:r>
              <a:rPr lang="zh-CN" altLang="en-US"/>
              <a:t>常见问题</a:t>
            </a:r>
            <a:endParaRPr lang="zh-CN" altLang="en-US"/>
          </a:p>
        </p:txBody>
      </p:sp>
      <p:graphicFrame>
        <p:nvGraphicFramePr>
          <p:cNvPr id="3" name="表格 2"/>
          <p:cNvGraphicFramePr/>
          <p:nvPr>
            <p:custDataLst>
              <p:tags r:id="rId1"/>
            </p:custDataLst>
          </p:nvPr>
        </p:nvGraphicFramePr>
        <p:xfrm>
          <a:off x="827405" y="771747"/>
          <a:ext cx="7033260" cy="3572510"/>
        </p:xfrm>
        <a:graphic>
          <a:graphicData uri="http://schemas.openxmlformats.org/drawingml/2006/table">
            <a:tbl>
              <a:tblPr>
                <a:tableStyleId>{7DF18680-E054-41AD-8BC1-D1AEF772440D}</a:tableStyleId>
              </a:tblPr>
              <a:tblGrid>
                <a:gridCol w="645795"/>
                <a:gridCol w="1731645"/>
                <a:gridCol w="4655820"/>
              </a:tblGrid>
              <a:tr h="539115">
                <a:tc>
                  <a:txBody>
                    <a:bodyPr/>
                    <a:p>
                      <a:pPr indent="0" algn="ctr">
                        <a:buNone/>
                      </a:pPr>
                      <a:r>
                        <a:rPr lang="en-US" sz="1000"/>
                        <a:t>6</a:t>
                      </a:r>
                      <a:endParaRPr lang="en-US" altLang="en-US" sz="1000"/>
                    </a:p>
                  </a:txBody>
                  <a:tcPr marL="12700" marR="12700" marT="12700" vert="horz" anchor="ctr" anchorCtr="0"/>
                </a:tc>
                <a:tc>
                  <a:txBody>
                    <a:bodyPr/>
                    <a:p>
                      <a:pPr indent="0">
                        <a:buNone/>
                      </a:pPr>
                      <a:r>
                        <a:rPr lang="zh-CN" sz="1000"/>
                        <a:t>实习单位是国外的怎么填写？</a:t>
                      </a:r>
                      <a:endParaRPr lang="zh-CN" altLang="en-US" sz="1000"/>
                    </a:p>
                  </a:txBody>
                  <a:tcPr marL="12700" marR="12700" marT="12700" vert="horz" anchor="ctr" anchorCtr="0"/>
                </a:tc>
                <a:tc>
                  <a:txBody>
                    <a:bodyPr/>
                    <a:p>
                      <a:pPr indent="0">
                        <a:buNone/>
                      </a:pPr>
                      <a:r>
                        <a:rPr sz="1000"/>
                        <a:t>国外单位，信用代码可以填无，城市代码可以选国外，其他如实填写</a:t>
                      </a:r>
                      <a:endParaRPr sz="1000"/>
                    </a:p>
                  </a:txBody>
                  <a:tcPr marL="12700" marR="12700" marT="12700" vert="horz" anchor="ctr" anchorCtr="0"/>
                </a:tc>
              </a:tr>
              <a:tr h="610235">
                <a:tc>
                  <a:txBody>
                    <a:bodyPr/>
                    <a:p>
                      <a:pPr indent="0" algn="ctr">
                        <a:buNone/>
                      </a:pPr>
                      <a:r>
                        <a:rPr lang="en-US" sz="1000"/>
                        <a:t>7</a:t>
                      </a:r>
                      <a:endParaRPr lang="en-US" altLang="en-US" sz="1000"/>
                    </a:p>
                  </a:txBody>
                  <a:tcPr marL="12700" marR="12700" marT="12700" vert="horz" anchor="ctr" anchorCtr="0"/>
                </a:tc>
                <a:tc>
                  <a:txBody>
                    <a:bodyPr/>
                    <a:p>
                      <a:pPr indent="0">
                        <a:buNone/>
                      </a:pPr>
                      <a:r>
                        <a:rPr lang="zh-CN" sz="1000"/>
                        <a:t>保密单位信息代码查不到怎么办？</a:t>
                      </a:r>
                      <a:endParaRPr lang="zh-CN" sz="1000"/>
                    </a:p>
                  </a:txBody>
                  <a:tcPr marL="12700" marR="12700" marT="12700" vert="horz" anchor="ctr" anchorCtr="0"/>
                </a:tc>
                <a:tc>
                  <a:txBody>
                    <a:bodyPr/>
                    <a:p>
                      <a:pPr indent="0">
                        <a:buNone/>
                      </a:pPr>
                      <a:r>
                        <a:rPr lang="zh-CN" sz="1000"/>
                        <a:t>有些保密单位确实查不到的，统一信用代码可以先填“无”报上来</a:t>
                      </a:r>
                      <a:endParaRPr lang="zh-CN" sz="1000"/>
                    </a:p>
                  </a:txBody>
                  <a:tcPr marL="12700" marR="12700" marT="12700" vert="horz" anchor="ctr" anchorCtr="0"/>
                </a:tc>
              </a:tr>
              <a:tr h="939165">
                <a:tc>
                  <a:txBody>
                    <a:bodyPr/>
                    <a:p>
                      <a:pPr indent="0" algn="ctr">
                        <a:buNone/>
                      </a:pPr>
                      <a:r>
                        <a:rPr lang="en-US" sz="1000"/>
                        <a:t>8</a:t>
                      </a:r>
                      <a:endParaRPr lang="en-US" altLang="en-US" sz="1000"/>
                    </a:p>
                  </a:txBody>
                  <a:tcPr marL="12700" marR="12700" marT="12700" vert="horz" anchor="ctr" anchorCtr="0"/>
                </a:tc>
                <a:tc>
                  <a:txBody>
                    <a:bodyPr/>
                    <a:p>
                      <a:pPr indent="0">
                        <a:buNone/>
                      </a:pPr>
                      <a:r>
                        <a:rPr lang="zh-CN" sz="1000"/>
                        <a:t>实习数据覆盖规则</a:t>
                      </a:r>
                      <a:endParaRPr lang="zh-CN" sz="1000"/>
                    </a:p>
                  </a:txBody>
                  <a:tcPr marL="12700" marR="12700" marT="12700" vert="horz" anchor="ctr" anchorCtr="0"/>
                </a:tc>
                <a:tc>
                  <a:txBody>
                    <a:bodyPr/>
                    <a:p>
                      <a:pPr indent="0">
                        <a:buNone/>
                      </a:pPr>
                      <a:r>
                        <a:rPr lang="zh-CN" sz="1000"/>
                        <a:t>在本月上传的同一学号、同一课程代码、同一实习开始和结束时间、同一实习单位数据将会覆盖原数据，但不能覆盖本月之前的数据。如果要大量修改本月之前传错的数据，请先删除错误数据再上传</a:t>
                      </a:r>
                      <a:endParaRPr lang="zh-CN" sz="1000"/>
                    </a:p>
                  </a:txBody>
                  <a:tcPr marL="12700" marR="12700" marT="12700" vert="horz" anchor="ctr" anchorCtr="0"/>
                </a:tc>
              </a:tr>
              <a:tr h="399415">
                <a:tc>
                  <a:txBody>
                    <a:bodyPr/>
                    <a:p>
                      <a:pPr indent="0" algn="ctr">
                        <a:buNone/>
                      </a:pPr>
                      <a:r>
                        <a:rPr lang="en-US" sz="1000"/>
                        <a:t>9</a:t>
                      </a:r>
                      <a:endParaRPr lang="en-US" altLang="en-US" sz="1000"/>
                    </a:p>
                  </a:txBody>
                  <a:tcPr marL="12700" marR="12700" marT="12700" vert="horz" anchor="ctr" anchorCtr="0">
                    <a:solidFill>
                      <a:schemeClr val="accent4">
                        <a:lumMod val="20000"/>
                        <a:lumOff val="80000"/>
                      </a:schemeClr>
                    </a:solidFill>
                  </a:tcPr>
                </a:tc>
                <a:tc>
                  <a:txBody>
                    <a:bodyPr/>
                    <a:p>
                      <a:pPr indent="0">
                        <a:buNone/>
                      </a:pPr>
                      <a:r>
                        <a:rPr lang="zh-CN" sz="1000"/>
                        <a:t>“田野写生”“现场采访”“野外考察”“社会调查”等没有固定单位的实习，如何填写？</a:t>
                      </a:r>
                      <a:endParaRPr lang="zh-CN" sz="1000"/>
                    </a:p>
                  </a:txBody>
                  <a:tcPr marL="12700" marR="12700" marT="12700" vert="horz" anchor="ctr" anchorCtr="0">
                    <a:solidFill>
                      <a:schemeClr val="accent4">
                        <a:lumMod val="20000"/>
                        <a:lumOff val="80000"/>
                      </a:schemeClr>
                    </a:solidFill>
                  </a:tcPr>
                </a:tc>
                <a:tc>
                  <a:txBody>
                    <a:bodyPr/>
                    <a:p>
                      <a:pPr indent="0">
                        <a:buNone/>
                      </a:pPr>
                      <a:r>
                        <a:rPr lang="zh-CN" altLang="en-US" sz="1000"/>
                        <a:t>单位名称可填写实习内容名称，代码写无。</a:t>
                      </a:r>
                      <a:endParaRPr lang="zh-CN" altLang="en-US" sz="1000"/>
                    </a:p>
                  </a:txBody>
                  <a:tcPr marL="12700" marR="12700" marT="12700" vert="horz" anchor="ctr" anchorCtr="0">
                    <a:solidFill>
                      <a:schemeClr val="accent4">
                        <a:lumMod val="20000"/>
                        <a:lumOff val="80000"/>
                      </a:schemeClr>
                    </a:solidFill>
                  </a:tcPr>
                </a:tc>
              </a:tr>
              <a:tr h="815975">
                <a:tc>
                  <a:txBody>
                    <a:bodyPr/>
                    <a:p>
                      <a:pPr indent="0" algn="ctr">
                        <a:buNone/>
                      </a:pPr>
                      <a:r>
                        <a:rPr lang="en-US" sz="1000"/>
                        <a:t>10</a:t>
                      </a:r>
                      <a:endParaRPr lang="en-US" altLang="en-US" sz="1000"/>
                    </a:p>
                  </a:txBody>
                  <a:tcPr marL="12700" marR="12700" marT="12700" vert="horz" anchor="ctr" anchorCtr="0"/>
                </a:tc>
                <a:tc>
                  <a:txBody>
                    <a:bodyPr/>
                    <a:p>
                      <a:pPr indent="0">
                        <a:buNone/>
                      </a:pPr>
                      <a:r>
                        <a:rPr lang="zh-CN" sz="1000"/>
                        <a:t>哪些实习需要上报？</a:t>
                      </a:r>
                      <a:endParaRPr lang="zh-CN" altLang="en-US" sz="1000"/>
                    </a:p>
                  </a:txBody>
                  <a:tcPr marL="12700" marR="12700" marT="12700" vert="horz" anchor="ctr" anchorCtr="0"/>
                </a:tc>
                <a:tc>
                  <a:txBody>
                    <a:bodyPr/>
                    <a:p>
                      <a:pPr indent="0">
                        <a:buNone/>
                      </a:pPr>
                      <a:r>
                        <a:rPr lang="zh-CN" sz="1000"/>
                        <a:t>实习是指纳入专业人才培养方案安排，设有课程名称和学分，在校内或校外开展的，具有真实工作情境的，与专业培养目标相关的实践性教育教学活动。例如社科类的调查、师范类的教育实习等。未纳入人才培养方案不记学分的暑期社会实践（学生打暑假工）、志愿服务和军训等不纳入采集上报。</a:t>
                      </a:r>
                      <a:endParaRPr lang="zh-CN" sz="1000"/>
                    </a:p>
                  </a:txBody>
                  <a:tcPr marL="12700" marR="12700" marT="12700" vert="horz" anchor="ctr" anchorCtr="0"/>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zh-CN" altLang="en-US">
                <a:sym typeface="+mn-ea"/>
              </a:rPr>
              <a:t>实习上报</a:t>
            </a:r>
            <a:r>
              <a:rPr lang="en-US" altLang="zh-CN">
                <a:sym typeface="+mn-ea"/>
              </a:rPr>
              <a:t>-</a:t>
            </a:r>
            <a:r>
              <a:rPr lang="zh-CN" altLang="en-US">
                <a:sym typeface="+mn-ea"/>
              </a:rPr>
              <a:t>校友邦实习上报数据准备</a:t>
            </a:r>
            <a:endParaRPr lang="zh-CN" altLang="en-US">
              <a:sym typeface="+mn-ea"/>
            </a:endParaRPr>
          </a:p>
        </p:txBody>
      </p:sp>
      <p:sp>
        <p:nvSpPr>
          <p:cNvPr id="3" name="文本框 2"/>
          <p:cNvSpPr txBox="1"/>
          <p:nvPr/>
        </p:nvSpPr>
        <p:spPr>
          <a:xfrm>
            <a:off x="368300" y="665480"/>
            <a:ext cx="8350250" cy="583565"/>
          </a:xfrm>
          <a:prstGeom prst="rect">
            <a:avLst/>
          </a:prstGeom>
          <a:noFill/>
        </p:spPr>
        <p:txBody>
          <a:bodyPr wrap="square" rtlCol="0">
            <a:spAutoFit/>
          </a:bodyPr>
          <a:p>
            <a:r>
              <a:rPr lang="zh-CN" altLang="en-US"/>
              <a:t>流程图中的每月上报数据准备工作，在校友邦平台中，可以通过实习上报模块来实现。</a:t>
            </a:r>
            <a:endParaRPr lang="zh-CN" altLang="en-US"/>
          </a:p>
          <a:p>
            <a:r>
              <a:rPr lang="zh-CN" altLang="en-US"/>
              <a:t>实习上报模块位置在登录校友邦后，点击左侧导航栏</a:t>
            </a:r>
            <a:r>
              <a:rPr lang="en-US" altLang="zh-CN"/>
              <a:t>“</a:t>
            </a:r>
            <a:r>
              <a:rPr lang="zh-CN" altLang="en-US">
                <a:ea typeface="宋体" panose="02010600030101010101" pitchFamily="2" charset="-122"/>
              </a:rPr>
              <a:t>实习上报</a:t>
            </a:r>
            <a:r>
              <a:rPr lang="en-US" altLang="zh-CN">
                <a:ea typeface="宋体" panose="02010600030101010101" pitchFamily="2" charset="-122"/>
              </a:rPr>
              <a:t>”</a:t>
            </a:r>
            <a:r>
              <a:rPr lang="zh-CN" altLang="en-US">
                <a:ea typeface="宋体" panose="02010600030101010101" pitchFamily="2" charset="-122"/>
              </a:rPr>
              <a:t>按钮。</a:t>
            </a:r>
            <a:endParaRPr lang="zh-CN" altLang="en-US">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548005" y="1380490"/>
            <a:ext cx="8047990" cy="30549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22"/>
          <p:cNvSpPr>
            <a:spLocks noChangeArrowheads="1"/>
          </p:cNvSpPr>
          <p:nvPr/>
        </p:nvSpPr>
        <p:spPr bwMode="auto">
          <a:xfrm>
            <a:off x="-10954" y="1255395"/>
            <a:ext cx="9154478" cy="2175034"/>
          </a:xfrm>
          <a:prstGeom prst="rect">
            <a:avLst/>
          </a:prstGeom>
          <a:solidFill>
            <a:schemeClr val="bg2"/>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6148" name="Shape 22"/>
          <p:cNvSpPr>
            <a:spLocks noChangeArrowheads="1"/>
          </p:cNvSpPr>
          <p:nvPr/>
        </p:nvSpPr>
        <p:spPr bwMode="auto">
          <a:xfrm>
            <a:off x="728186" y="952976"/>
            <a:ext cx="7687628" cy="2679383"/>
          </a:xfrm>
          <a:prstGeom prst="rect">
            <a:avLst/>
          </a:prstGeom>
          <a:solidFill>
            <a:srgbClr val="C51A24"/>
          </a:solidFill>
          <a:ln w="12700">
            <a:noFill/>
            <a:miter lim="400000"/>
          </a:ln>
        </p:spPr>
        <p:txBody>
          <a:bodyPr lIns="45718" rIns="45718" anchor="ctr"/>
          <a:lstStyle/>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pic>
        <p:nvPicPr>
          <p:cNvPr id="6151" name="未标题-2-01.png" descr="未标题-2-01.png"/>
          <p:cNvPicPr>
            <a:picLocks noChangeAspect="1"/>
          </p:cNvPicPr>
          <p:nvPr/>
        </p:nvPicPr>
        <p:blipFill>
          <a:blip r:embed="rId1"/>
          <a:srcRect l="11929" t="5841" r="17577" b="54250"/>
          <a:stretch>
            <a:fillRect/>
          </a:stretch>
        </p:blipFill>
        <p:spPr bwMode="auto">
          <a:xfrm>
            <a:off x="-612299" y="-8890"/>
            <a:ext cx="9158764" cy="5152073"/>
          </a:xfrm>
          <a:prstGeom prst="rect">
            <a:avLst/>
          </a:prstGeom>
          <a:noFill/>
          <a:ln w="12700">
            <a:noFill/>
            <a:miter lim="400000"/>
            <a:headEnd/>
            <a:tailEnd/>
          </a:ln>
        </p:spPr>
      </p:pic>
      <p:sp>
        <p:nvSpPr>
          <p:cNvPr id="2" name="Shape 26"/>
          <p:cNvSpPr/>
          <p:nvPr/>
        </p:nvSpPr>
        <p:spPr>
          <a:xfrm>
            <a:off x="3091339" y="1433036"/>
            <a:ext cx="2961323" cy="645160"/>
          </a:xfrm>
          <a:prstGeom prst="rect">
            <a:avLst/>
          </a:prstGeom>
          <a:ln w="12700">
            <a:miter lim="400000"/>
          </a:ln>
          <a:effectLst>
            <a:outerShdw blurRad="63500" rotWithShape="0">
              <a:srgbClr val="808080">
                <a:alpha val="31423"/>
              </a:srgbClr>
            </a:outerShdw>
          </a:effectLst>
        </p:spPr>
        <p:txBody>
          <a:bodyPr wrap="square" lIns="45718" rIns="45718">
            <a:spAutoFit/>
          </a:bodyPr>
          <a:p>
            <a:pPr lvl="0" algn="dist"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3600" b="1" kern="0" dirty="0">
                <a:sym typeface="微软雅黑" panose="020B0503020204020204" pitchFamily="34" charset="-122"/>
              </a:rPr>
              <a:t>谢谢观看</a:t>
            </a:r>
            <a:endParaRPr lang="zh-CN" sz="3600" b="1" kern="0" dirty="0">
              <a:sym typeface="微软雅黑" panose="020B0503020204020204" pitchFamily="34" charset="-122"/>
            </a:endParaRPr>
          </a:p>
        </p:txBody>
      </p:sp>
      <p:sp>
        <p:nvSpPr>
          <p:cNvPr id="3" name="Shape 26"/>
          <p:cNvSpPr/>
          <p:nvPr/>
        </p:nvSpPr>
        <p:spPr>
          <a:xfrm>
            <a:off x="4078923" y="2421255"/>
            <a:ext cx="3814763" cy="1129665"/>
          </a:xfrm>
          <a:prstGeom prst="rect">
            <a:avLst/>
          </a:prstGeom>
          <a:ln w="12700">
            <a:miter lim="400000"/>
          </a:ln>
          <a:effectLst>
            <a:outerShdw blurRad="63500" rotWithShape="0">
              <a:srgbClr val="808080">
                <a:alpha val="31423"/>
              </a:srgbClr>
            </a:outerShdw>
          </a:effectLst>
        </p:spPr>
        <p:txBody>
          <a:bodyPr wrap="square" lIns="45718" rIns="45718">
            <a:spAutoFit/>
          </a:bodyPr>
          <a:p>
            <a:pPr algn="l" fontAlgn="auto"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altLang="en-US" sz="1350">
                <a:sym typeface="+mn-ea"/>
              </a:rPr>
              <a:t>客服电话：</a:t>
            </a:r>
            <a:r>
              <a:rPr lang="en-US" altLang="zh-CN" sz="1350">
                <a:sym typeface="+mn-ea"/>
              </a:rPr>
              <a:t>0579-82722068</a:t>
            </a:r>
            <a:endParaRPr lang="en-US" altLang="zh-CN" sz="1350">
              <a:sym typeface="+mn-ea"/>
            </a:endParaRPr>
          </a:p>
          <a:p>
            <a:pPr algn="l" fontAlgn="auto"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altLang="en-US" sz="1350">
                <a:sym typeface="+mn-ea"/>
              </a:rPr>
              <a:t>服务人员：孙景元</a:t>
            </a:r>
            <a:endParaRPr lang="zh-CN" altLang="en-US" sz="1350">
              <a:sym typeface="+mn-ea"/>
            </a:endParaRPr>
          </a:p>
          <a:p>
            <a:pPr algn="l" fontAlgn="auto"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altLang="en-US" sz="1350">
                <a:sym typeface="+mn-ea"/>
              </a:rPr>
              <a:t>手机号：</a:t>
            </a:r>
            <a:r>
              <a:rPr lang="en-US" altLang="zh-CN" sz="1350">
                <a:sym typeface="+mn-ea"/>
              </a:rPr>
              <a:t>13581800768</a:t>
            </a:r>
            <a:endParaRPr lang="zh-CN" altLang="en-US" sz="1350"/>
          </a:p>
          <a:p>
            <a:pPr algn="l" fontAlgn="auto" hangingPunct="0">
              <a:spcBef>
                <a:spcPts val="0"/>
              </a:spcBef>
              <a:spcAft>
                <a:spcPts val="0"/>
              </a:spcAft>
              <a:buClrTx/>
              <a:buSzTx/>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en-US" altLang="zh-CN" sz="1350">
                <a:sym typeface="微软雅黑" panose="020B0503020204020204" pitchFamily="34" charset="-122"/>
              </a:rPr>
              <a:t>←</a:t>
            </a:r>
            <a:r>
              <a:rPr lang="zh-CN" altLang="en-US" sz="1350">
                <a:sym typeface="微软雅黑" panose="020B0503020204020204" pitchFamily="34" charset="-122"/>
              </a:rPr>
              <a:t>微信扫码加好友</a:t>
            </a:r>
            <a:endParaRPr lang="zh-CN" altLang="en-US" sz="1350">
              <a:sym typeface="微软雅黑" panose="020B0503020204020204" pitchFamily="34" charset="-122"/>
            </a:endParaRPr>
          </a:p>
          <a:p>
            <a:pPr algn="l" fontAlgn="auto" hangingPunct="0">
              <a:spcBef>
                <a:spcPts val="0"/>
              </a:spcBef>
              <a:spcAft>
                <a:spcPts val="0"/>
              </a:spcAft>
              <a:buClrTx/>
              <a:buSzTx/>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en-US" altLang="zh-CN" sz="1350" baseline="0">
                <a:solidFill>
                  <a:srgbClr val="FFFFFF"/>
                </a:solidFill>
                <a:sym typeface="微软雅黑" panose="020B0503020204020204" pitchFamily="34" charset="-122"/>
              </a:rPr>
              <a:t>QQ:2893917929</a:t>
            </a:r>
            <a:endParaRPr lang="en-US" altLang="zh-CN" sz="1350" baseline="0">
              <a:solidFill>
                <a:srgbClr val="FFFFFF"/>
              </a:solidFill>
              <a:sym typeface="微软雅黑" panose="020B0503020204020204" pitchFamily="34" charset="-122"/>
            </a:endParaRPr>
          </a:p>
        </p:txBody>
      </p:sp>
      <p:cxnSp>
        <p:nvCxnSpPr>
          <p:cNvPr id="11" name="直接连接符 10"/>
          <p:cNvCxnSpPr/>
          <p:nvPr/>
        </p:nvCxnSpPr>
        <p:spPr>
          <a:xfrm>
            <a:off x="3172778" y="2167890"/>
            <a:ext cx="28670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4010978" y="3966210"/>
            <a:ext cx="1122521" cy="359569"/>
            <a:chOff x="8365" y="9148"/>
            <a:chExt cx="2357" cy="755"/>
          </a:xfrm>
        </p:grpSpPr>
        <p:sp>
          <p:nvSpPr>
            <p:cNvPr id="6" name="Shape 22"/>
            <p:cNvSpPr>
              <a:spLocks noChangeArrowheads="1"/>
            </p:cNvSpPr>
            <p:nvPr/>
          </p:nvSpPr>
          <p:spPr bwMode="auto">
            <a:xfrm>
              <a:off x="8365" y="9454"/>
              <a:ext cx="2357" cy="416"/>
            </a:xfrm>
            <a:prstGeom prst="rect">
              <a:avLst/>
            </a:prstGeom>
            <a:solidFill>
              <a:schemeClr val="bg1">
                <a:lumMod val="95000"/>
              </a:schemeClr>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7" name="Shape 26"/>
            <p:cNvSpPr/>
            <p:nvPr/>
          </p:nvSpPr>
          <p:spPr>
            <a:xfrm>
              <a:off x="8647" y="9518"/>
              <a:ext cx="1793" cy="385"/>
            </a:xfrm>
            <a:prstGeom prst="rect">
              <a:avLst/>
            </a:prstGeom>
            <a:ln w="12700">
              <a:miter lim="400000"/>
            </a:ln>
            <a:effectLst/>
          </p:spPr>
          <p:txBody>
            <a:bodyPr wrap="square" lIns="45718" rIns="45718">
              <a:spAutoFit/>
            </a:bodyPr>
            <a:p>
              <a:pPr algn="ctr" fontAlgn="auto"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en-US" altLang="zh-CN" sz="600" kern="0" baseline="0" dirty="0">
                  <a:solidFill>
                    <a:srgbClr val="C00000"/>
                  </a:solidFill>
                  <a:effectLst/>
                  <a:sym typeface="微软雅黑" panose="020B0503020204020204" pitchFamily="34" charset="-122"/>
                </a:rPr>
                <a:t>www.xybsyw.com</a:t>
              </a:r>
              <a:endParaRPr lang="en-US" altLang="zh-CN" sz="600" kern="0" baseline="0" dirty="0">
                <a:solidFill>
                  <a:srgbClr val="C00000"/>
                </a:solidFill>
                <a:effectLst/>
                <a:sym typeface="微软雅黑" panose="020B0503020204020204" pitchFamily="34" charset="-122"/>
              </a:endParaRPr>
            </a:p>
          </p:txBody>
        </p:sp>
        <p:pic>
          <p:nvPicPr>
            <p:cNvPr id="32" name="图片 31" descr="红色1"/>
            <p:cNvPicPr>
              <a:picLocks noChangeAspect="1"/>
            </p:cNvPicPr>
            <p:nvPr/>
          </p:nvPicPr>
          <p:blipFill>
            <a:blip r:embed="rId2"/>
            <a:stretch>
              <a:fillRect/>
            </a:stretch>
          </p:blipFill>
          <p:spPr>
            <a:xfrm>
              <a:off x="8876" y="9148"/>
              <a:ext cx="1335" cy="430"/>
            </a:xfrm>
            <a:prstGeom prst="rect">
              <a:avLst/>
            </a:prstGeom>
          </p:spPr>
        </p:pic>
      </p:grpSp>
      <p:pic>
        <p:nvPicPr>
          <p:cNvPr id="4" name="图片 3"/>
          <p:cNvPicPr>
            <a:picLocks noChangeAspect="1"/>
          </p:cNvPicPr>
          <p:nvPr/>
        </p:nvPicPr>
        <p:blipFill>
          <a:blip r:embed="rId3"/>
          <a:stretch>
            <a:fillRect/>
          </a:stretch>
        </p:blipFill>
        <p:spPr>
          <a:xfrm>
            <a:off x="2741295" y="2271395"/>
            <a:ext cx="1270000" cy="1279525"/>
          </a:xfrm>
          <a:prstGeom prst="rect">
            <a:avLst/>
          </a:prstGeom>
        </p:spPr>
      </p:pic>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zh-CN" altLang="en-US">
                <a:sym typeface="+mn-ea"/>
              </a:rPr>
              <a:t>实习上报</a:t>
            </a:r>
            <a:r>
              <a:rPr lang="en-US" altLang="zh-CN">
                <a:sym typeface="+mn-ea"/>
              </a:rPr>
              <a:t>-</a:t>
            </a:r>
            <a:r>
              <a:rPr lang="zh-CN" altLang="en-US">
                <a:sym typeface="+mn-ea"/>
              </a:rPr>
              <a:t>校友邦实习上报数据准备</a:t>
            </a:r>
            <a:r>
              <a:rPr lang="en-US" altLang="zh-CN">
                <a:sym typeface="+mn-ea"/>
              </a:rPr>
              <a:t>-</a:t>
            </a:r>
            <a:r>
              <a:rPr lang="zh-CN" altLang="en-US">
                <a:sym typeface="+mn-ea"/>
              </a:rPr>
              <a:t>数据检查</a:t>
            </a:r>
            <a:endParaRPr lang="zh-CN" altLang="en-US">
              <a:sym typeface="+mn-ea"/>
            </a:endParaRPr>
          </a:p>
        </p:txBody>
      </p:sp>
      <p:sp>
        <p:nvSpPr>
          <p:cNvPr id="3" name="文本框 2"/>
          <p:cNvSpPr txBox="1"/>
          <p:nvPr/>
        </p:nvSpPr>
        <p:spPr>
          <a:xfrm>
            <a:off x="368300" y="665480"/>
            <a:ext cx="8350250" cy="583565"/>
          </a:xfrm>
          <a:prstGeom prst="rect">
            <a:avLst/>
          </a:prstGeom>
          <a:noFill/>
        </p:spPr>
        <p:txBody>
          <a:bodyPr wrap="square" rtlCol="0">
            <a:spAutoFit/>
          </a:bodyPr>
          <a:p>
            <a:r>
              <a:rPr lang="zh-CN" altLang="en-US">
                <a:ea typeface="宋体" panose="02010600030101010101" pitchFamily="2" charset="-122"/>
              </a:rPr>
              <a:t>通过年份、月份和各项筛选条件，筛选出自己需要的数据。然后检查各个字段是否有问题。如有问题可以对照下一页，判断原因，然后让相关学院、专业或指导老师完善信息。</a:t>
            </a:r>
            <a:endParaRPr lang="zh-CN" altLang="en-US">
              <a:ea typeface="宋体" panose="02010600030101010101" pitchFamily="2" charset="-122"/>
            </a:endParaRPr>
          </a:p>
        </p:txBody>
      </p:sp>
      <p:pic>
        <p:nvPicPr>
          <p:cNvPr id="5" name="图片 4"/>
          <p:cNvPicPr>
            <a:picLocks noChangeAspect="1"/>
          </p:cNvPicPr>
          <p:nvPr/>
        </p:nvPicPr>
        <p:blipFill>
          <a:blip r:embed="rId1"/>
          <a:stretch>
            <a:fillRect/>
          </a:stretch>
        </p:blipFill>
        <p:spPr>
          <a:xfrm>
            <a:off x="497205" y="1435735"/>
            <a:ext cx="8149590" cy="27959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zh-CN" altLang="en-US">
                <a:sym typeface="+mn-ea"/>
              </a:rPr>
              <a:t>实习上报</a:t>
            </a:r>
            <a:r>
              <a:rPr lang="en-US" altLang="zh-CN">
                <a:sym typeface="+mn-ea"/>
              </a:rPr>
              <a:t>-</a:t>
            </a:r>
            <a:r>
              <a:rPr lang="zh-CN" altLang="en-US">
                <a:sym typeface="+mn-ea"/>
              </a:rPr>
              <a:t>校友邦实习上报数据准备</a:t>
            </a:r>
            <a:r>
              <a:rPr lang="en-US" altLang="zh-CN">
                <a:sym typeface="+mn-ea"/>
              </a:rPr>
              <a:t>-</a:t>
            </a:r>
            <a:r>
              <a:rPr lang="zh-CN" altLang="en-US">
                <a:sym typeface="+mn-ea"/>
              </a:rPr>
              <a:t>字段不完整原因</a:t>
            </a:r>
            <a:endParaRPr lang="zh-CN" altLang="en-US">
              <a:sym typeface="+mn-ea"/>
            </a:endParaRPr>
          </a:p>
        </p:txBody>
      </p:sp>
      <p:graphicFrame>
        <p:nvGraphicFramePr>
          <p:cNvPr id="6" name="表格 5"/>
          <p:cNvGraphicFramePr/>
          <p:nvPr>
            <p:custDataLst>
              <p:tags r:id="rId1"/>
            </p:custDataLst>
          </p:nvPr>
        </p:nvGraphicFramePr>
        <p:xfrm>
          <a:off x="215900" y="821622"/>
          <a:ext cx="8712200" cy="3786505"/>
        </p:xfrm>
        <a:graphic>
          <a:graphicData uri="http://schemas.openxmlformats.org/drawingml/2006/table">
            <a:tbl>
              <a:tblPr firstRow="1" bandRow="1">
                <a:tableStyleId>{5C22544A-7EE6-4342-B048-85BDC9FD1C3A}</a:tableStyleId>
              </a:tblPr>
              <a:tblGrid>
                <a:gridCol w="1290955"/>
                <a:gridCol w="7421245"/>
              </a:tblGrid>
              <a:tr h="234950">
                <a:tc>
                  <a:txBody>
                    <a:bodyPr/>
                    <a:p>
                      <a:pPr indent="0" algn="ctr">
                        <a:lnSpc>
                          <a:spcPct val="120000"/>
                        </a:lnSpc>
                        <a:spcBef>
                          <a:spcPts val="0"/>
                        </a:spcBef>
                        <a:spcAft>
                          <a:spcPts val="0"/>
                        </a:spcAft>
                        <a:buNone/>
                      </a:pPr>
                      <a:r>
                        <a:rPr lang="zh-CN" sz="1000" b="1" spc="60">
                          <a:solidFill>
                            <a:srgbClr val="646464"/>
                          </a:solidFill>
                          <a:latin typeface="微软雅黑" panose="020B0503020204020204" pitchFamily="34" charset="-122"/>
                          <a:ea typeface="微软雅黑" panose="020B0503020204020204" pitchFamily="34" charset="-122"/>
                        </a:rPr>
                        <a:t>字段名称</a:t>
                      </a:r>
                      <a:endParaRPr lang="zh-CN" sz="1000" b="1" spc="60">
                        <a:solidFill>
                          <a:srgbClr val="646464"/>
                        </a:solidFill>
                        <a:latin typeface="微软雅黑" panose="020B0503020204020204" pitchFamily="34" charset="-122"/>
                        <a:ea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28575">
                      <a:solidFill>
                        <a:srgbClr val="646464"/>
                      </a:solidFill>
                      <a:prstDash val="solid"/>
                    </a:lnT>
                    <a:lnB w="28575">
                      <a:solidFill>
                        <a:srgbClr val="646464"/>
                      </a:solidFill>
                      <a:prstDash val="solid"/>
                    </a:lnB>
                    <a:lnTlToBr>
                      <a:noFill/>
                    </a:lnTlToBr>
                    <a:lnBlToTr>
                      <a:noFill/>
                    </a:lnBlToTr>
                    <a:solidFill>
                      <a:srgbClr val="FFFFFF"/>
                    </a:solidFill>
                  </a:tcPr>
                </a:tc>
                <a:tc>
                  <a:txBody>
                    <a:bodyPr/>
                    <a:p>
                      <a:pPr indent="0" algn="ctr">
                        <a:lnSpc>
                          <a:spcPct val="120000"/>
                        </a:lnSpc>
                        <a:spcBef>
                          <a:spcPts val="0"/>
                        </a:spcBef>
                        <a:spcAft>
                          <a:spcPts val="0"/>
                        </a:spcAft>
                        <a:buNone/>
                      </a:pPr>
                      <a:r>
                        <a:rPr lang="zh-CN" sz="1000" b="1" spc="60">
                          <a:solidFill>
                            <a:srgbClr val="646464"/>
                          </a:solidFill>
                          <a:latin typeface="微软雅黑" panose="020B0503020204020204" pitchFamily="34" charset="-122"/>
                          <a:ea typeface="微软雅黑" panose="020B0503020204020204" pitchFamily="34" charset="-122"/>
                        </a:rPr>
                        <a:t>不完整或错误原因</a:t>
                      </a:r>
                      <a:endParaRPr lang="zh-CN" sz="1000" b="1" spc="60">
                        <a:solidFill>
                          <a:srgbClr val="646464"/>
                        </a:solidFill>
                        <a:latin typeface="微软雅黑" panose="020B0503020204020204" pitchFamily="34" charset="-122"/>
                        <a:ea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28575">
                      <a:solidFill>
                        <a:srgbClr val="646464"/>
                      </a:solidFill>
                      <a:prstDash val="solid"/>
                    </a:lnT>
                    <a:lnB w="28575">
                      <a:solidFill>
                        <a:srgbClr val="646464"/>
                      </a:solidFill>
                      <a:prstDash val="solid"/>
                    </a:lnB>
                    <a:lnTlToBr>
                      <a:noFill/>
                    </a:lnTlToBr>
                    <a:lnBlToTr>
                      <a:noFill/>
                    </a:lnBlToTr>
                    <a:solidFill>
                      <a:srgbClr val="FFFFFF"/>
                    </a:solidFill>
                  </a:tcPr>
                </a:tc>
              </a:tr>
              <a:tr h="367030">
                <a:tc>
                  <a:txBody>
                    <a:bodyPr/>
                    <a:p>
                      <a:pPr indent="0" algn="l">
                        <a:lnSpc>
                          <a:spcPct val="120000"/>
                        </a:lnSpc>
                        <a:spcBef>
                          <a:spcPts val="0"/>
                        </a:spcBef>
                        <a:spcAft>
                          <a:spcPts val="0"/>
                        </a:spcAft>
                        <a:buNone/>
                      </a:pPr>
                      <a:r>
                        <a:rPr lang="zh-CN" sz="800" b="0" spc="60">
                          <a:solidFill>
                            <a:srgbClr val="646464"/>
                          </a:solidFill>
                          <a:latin typeface="微软雅黑" panose="020B0503020204020204" pitchFamily="34" charset="-122"/>
                          <a:ea typeface="微软雅黑" panose="020B0503020204020204" pitchFamily="34" charset="-122"/>
                        </a:rPr>
                        <a:t>实习类型</a:t>
                      </a:r>
                      <a:endParaRPr lang="zh-CN" sz="800" b="0" spc="60">
                        <a:solidFill>
                          <a:srgbClr val="646464"/>
                        </a:solidFill>
                        <a:latin typeface="微软雅黑" panose="020B0503020204020204" pitchFamily="34" charset="-122"/>
                        <a:ea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28575">
                      <a:solidFill>
                        <a:srgbClr val="646464"/>
                      </a:solidFill>
                      <a:prstDash val="solid"/>
                    </a:lnT>
                    <a:lnB w="9525">
                      <a:solidFill>
                        <a:srgbClr val="646464"/>
                      </a:solidFill>
                      <a:prstDash val="sysDash"/>
                    </a:lnB>
                    <a:lnTlToBr>
                      <a:noFill/>
                    </a:lnTlToBr>
                    <a:lnBlToTr>
                      <a:noFill/>
                    </a:lnBlToTr>
                    <a:solidFill>
                      <a:srgbClr val="FFFFFF"/>
                    </a:solidFill>
                  </a:tcPr>
                </a:tc>
                <a:tc>
                  <a:txBody>
                    <a:bodyPr/>
                    <a:p>
                      <a:pPr indent="0" algn="l">
                        <a:lnSpc>
                          <a:spcPct val="120000"/>
                        </a:lnSpc>
                        <a:spcBef>
                          <a:spcPts val="0"/>
                        </a:spcBef>
                        <a:spcAft>
                          <a:spcPts val="0"/>
                        </a:spcAft>
                        <a:buNone/>
                      </a:pPr>
                      <a:r>
                        <a:rPr lang="zh-CN" sz="8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如不显示实习类型或显示错误，可以在基础信息→实践课程/实践类型页面通过课程代码搜索学生参与的课程，编辑课程所属实践类型（上报分为认识实习、专业实习、毕业实习），如果以前类型不标准，可以在同一个页面点实践类型或者实习上报页面点去归类，将相关类型和教育部标准实践类型关联挂钩。</a:t>
                      </a:r>
                      <a:endParaRPr lang="zh-CN" sz="8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28575">
                      <a:solidFill>
                        <a:srgbClr val="646464"/>
                      </a:solidFill>
                      <a:prstDash val="solid"/>
                    </a:lnT>
                    <a:lnB w="9525">
                      <a:solidFill>
                        <a:srgbClr val="646464"/>
                      </a:solidFill>
                      <a:prstDash val="sysDash"/>
                    </a:lnB>
                    <a:lnTlToBr>
                      <a:noFill/>
                    </a:lnTlToBr>
                    <a:lnBlToTr>
                      <a:noFill/>
                    </a:lnBlToTr>
                    <a:solidFill>
                      <a:srgbClr val="FFFFFF"/>
                    </a:solidFill>
                  </a:tcPr>
                </a:tc>
              </a:tr>
              <a:tr h="190500">
                <a:tc>
                  <a:txBody>
                    <a:bodyPr/>
                    <a:p>
                      <a:pPr indent="0" algn="l">
                        <a:lnSpc>
                          <a:spcPct val="120000"/>
                        </a:lnSpc>
                        <a:spcBef>
                          <a:spcPts val="0"/>
                        </a:spcBef>
                        <a:spcAft>
                          <a:spcPts val="0"/>
                        </a:spcAft>
                        <a:buNone/>
                      </a:pPr>
                      <a:r>
                        <a:rPr lang="zh-CN" sz="800" b="0" spc="60">
                          <a:solidFill>
                            <a:srgbClr val="646464"/>
                          </a:solidFill>
                          <a:latin typeface="微软雅黑" panose="020B0503020204020204" pitchFamily="34" charset="-122"/>
                          <a:ea typeface="微软雅黑" panose="020B0503020204020204" pitchFamily="34" charset="-122"/>
                        </a:rPr>
                        <a:t>实习组织形式</a:t>
                      </a:r>
                      <a:endParaRPr lang="zh-CN" sz="800" b="0" spc="60">
                        <a:solidFill>
                          <a:srgbClr val="646464"/>
                        </a:solidFill>
                        <a:latin typeface="微软雅黑" panose="020B0503020204020204" pitchFamily="34" charset="-122"/>
                        <a:ea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2F2F2"/>
                    </a:solidFill>
                  </a:tcPr>
                </a:tc>
                <a:tc>
                  <a:txBody>
                    <a:bodyPr/>
                    <a:p>
                      <a:pPr indent="0" algn="l">
                        <a:lnSpc>
                          <a:spcPct val="120000"/>
                        </a:lnSpc>
                        <a:spcBef>
                          <a:spcPts val="0"/>
                        </a:spcBef>
                        <a:spcAft>
                          <a:spcPts val="0"/>
                        </a:spcAft>
                        <a:buNone/>
                      </a:pPr>
                      <a:r>
                        <a:rPr lang="zh-CN" sz="800" b="0" spc="60">
                          <a:solidFill>
                            <a:srgbClr val="404040"/>
                          </a:solidFill>
                          <a:latin typeface="微软雅黑" panose="020B0503020204020204" pitchFamily="34" charset="-122"/>
                          <a:ea typeface="微软雅黑" panose="020B0503020204020204" pitchFamily="34" charset="-122"/>
                        </a:rPr>
                        <a:t>集中和分散实习，如果在设置实习计划的时候正确，导出不会出现问题。</a:t>
                      </a:r>
                      <a:endParaRPr lang="zh-CN" sz="800" b="0" spc="60">
                        <a:solidFill>
                          <a:srgbClr val="404040"/>
                        </a:solidFill>
                        <a:latin typeface="微软雅黑" panose="020B0503020204020204" pitchFamily="34" charset="-122"/>
                        <a:ea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2F2F2"/>
                    </a:solidFill>
                  </a:tcPr>
                </a:tc>
              </a:tr>
              <a:tr h="191135">
                <a:tc>
                  <a:txBody>
                    <a:bodyPr/>
                    <a:p>
                      <a:pPr indent="0" algn="l">
                        <a:lnSpc>
                          <a:spcPct val="120000"/>
                        </a:lnSpc>
                        <a:spcBef>
                          <a:spcPts val="0"/>
                        </a:spcBef>
                        <a:spcAft>
                          <a:spcPts val="0"/>
                        </a:spcAft>
                        <a:buNone/>
                      </a:pPr>
                      <a:r>
                        <a:rPr lang="zh-CN" sz="800" b="0" spc="60">
                          <a:solidFill>
                            <a:srgbClr val="646464"/>
                          </a:solidFill>
                          <a:latin typeface="微软雅黑" panose="020B0503020204020204" pitchFamily="34" charset="-122"/>
                          <a:ea typeface="微软雅黑" panose="020B0503020204020204" pitchFamily="34" charset="-122"/>
                        </a:rPr>
                        <a:t>实习方式</a:t>
                      </a:r>
                      <a:endParaRPr lang="zh-CN" sz="800" b="0" spc="60">
                        <a:solidFill>
                          <a:srgbClr val="646464"/>
                        </a:solidFill>
                        <a:latin typeface="微软雅黑" panose="020B0503020204020204" pitchFamily="34" charset="-122"/>
                        <a:ea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c>
                  <a:txBody>
                    <a:bodyPr/>
                    <a:p>
                      <a:pPr indent="0" algn="l">
                        <a:lnSpc>
                          <a:spcPct val="120000"/>
                        </a:lnSpc>
                        <a:spcBef>
                          <a:spcPts val="0"/>
                        </a:spcBef>
                        <a:spcAft>
                          <a:spcPts val="0"/>
                        </a:spcAft>
                        <a:buNone/>
                      </a:pPr>
                      <a:r>
                        <a:rPr lang="zh-CN" sz="800" b="0" spc="60">
                          <a:solidFill>
                            <a:srgbClr val="404040"/>
                          </a:solidFill>
                          <a:latin typeface="微软雅黑" panose="020B0503020204020204" pitchFamily="34" charset="-122"/>
                          <a:ea typeface="微软雅黑" panose="020B0503020204020204" pitchFamily="34" charset="-122"/>
                        </a:rPr>
                        <a:t>如果不显示或显示错误，可以在实习计划第三步相关实习项目中重新选择保存下</a:t>
                      </a:r>
                      <a:endParaRPr lang="zh-CN" sz="800" b="0" spc="60">
                        <a:solidFill>
                          <a:srgbClr val="404040"/>
                        </a:solidFill>
                        <a:latin typeface="微软雅黑" panose="020B0503020204020204" pitchFamily="34" charset="-122"/>
                        <a:ea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r>
              <a:tr h="191135">
                <a:tc>
                  <a:txBody>
                    <a:bodyPr/>
                    <a:p>
                      <a:pPr indent="0" algn="l">
                        <a:lnSpc>
                          <a:spcPct val="120000"/>
                        </a:lnSpc>
                        <a:spcBef>
                          <a:spcPts val="0"/>
                        </a:spcBef>
                        <a:spcAft>
                          <a:spcPts val="0"/>
                        </a:spcAft>
                        <a:buNone/>
                      </a:pPr>
                      <a:r>
                        <a:rPr lang="zh-CN" sz="800" b="0" spc="60">
                          <a:solidFill>
                            <a:srgbClr val="646464"/>
                          </a:solidFill>
                          <a:latin typeface="微软雅黑" panose="020B0503020204020204" pitchFamily="34" charset="-122"/>
                          <a:ea typeface="微软雅黑" panose="020B0503020204020204" pitchFamily="34" charset="-122"/>
                        </a:rPr>
                        <a:t>校内指导老师姓名</a:t>
                      </a:r>
                      <a:endParaRPr lang="zh-CN" sz="800" b="0" spc="60">
                        <a:solidFill>
                          <a:srgbClr val="646464"/>
                        </a:solidFill>
                        <a:latin typeface="微软雅黑" panose="020B0503020204020204" pitchFamily="34" charset="-122"/>
                        <a:ea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2F2F2"/>
                    </a:solidFill>
                  </a:tcPr>
                </a:tc>
                <a:tc>
                  <a:txBody>
                    <a:bodyPr/>
                    <a:p>
                      <a:pPr indent="0" algn="l">
                        <a:lnSpc>
                          <a:spcPct val="120000"/>
                        </a:lnSpc>
                        <a:spcBef>
                          <a:spcPts val="0"/>
                        </a:spcBef>
                        <a:spcAft>
                          <a:spcPts val="0"/>
                        </a:spcAft>
                        <a:buNone/>
                      </a:pPr>
                      <a:r>
                        <a:rPr lang="zh-CN" sz="8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每条记录中，每位同学关联的指导老师最好不要超过3位，可以在创建实习计划的时候用模板精准关联</a:t>
                      </a:r>
                      <a:endParaRPr lang="zh-CN" sz="8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2F2F2"/>
                    </a:solidFill>
                  </a:tcPr>
                </a:tc>
              </a:tr>
              <a:tr h="366395">
                <a:tc>
                  <a:txBody>
                    <a:bodyPr/>
                    <a:p>
                      <a:pPr indent="0" algn="l">
                        <a:lnSpc>
                          <a:spcPct val="120000"/>
                        </a:lnSpc>
                        <a:spcBef>
                          <a:spcPts val="0"/>
                        </a:spcBef>
                        <a:spcAft>
                          <a:spcPts val="0"/>
                        </a:spcAft>
                        <a:buNone/>
                      </a:pPr>
                      <a:r>
                        <a:rPr lang="zh-CN" sz="800" b="0" spc="60">
                          <a:solidFill>
                            <a:srgbClr val="646464"/>
                          </a:solidFill>
                          <a:latin typeface="微软雅黑" panose="020B0503020204020204" pitchFamily="34" charset="-122"/>
                          <a:ea typeface="微软雅黑" panose="020B0503020204020204" pitchFamily="34" charset="-122"/>
                        </a:rPr>
                        <a:t>实习单位名称</a:t>
                      </a:r>
                      <a:endParaRPr lang="zh-CN" sz="800" b="0" spc="60">
                        <a:solidFill>
                          <a:srgbClr val="646464"/>
                        </a:solidFill>
                        <a:latin typeface="微软雅黑" panose="020B0503020204020204" pitchFamily="34" charset="-122"/>
                        <a:ea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c>
                  <a:txBody>
                    <a:bodyPr/>
                    <a:p>
                      <a:pPr indent="0" algn="l">
                        <a:lnSpc>
                          <a:spcPct val="120000"/>
                        </a:lnSpc>
                        <a:spcBef>
                          <a:spcPts val="0"/>
                        </a:spcBef>
                        <a:spcAft>
                          <a:spcPts val="0"/>
                        </a:spcAft>
                        <a:buNone/>
                      </a:pPr>
                      <a:r>
                        <a:rPr lang="zh-CN" sz="8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名称不完整或错误。自主实习（分散）的学生，在实习报名提交实习单位岗位信息的时候一定要填写单位营业执照上的名称。集中实习老师在设置项目的时候一定要关联实习基地/实习点，实习基地/实习点中相关信息要完整，不完整的可以去实习基地/实习点模块补充完整</a:t>
                      </a:r>
                      <a:endParaRPr lang="zh-CN" sz="8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r>
              <a:tr h="366395">
                <a:tc>
                  <a:txBody>
                    <a:bodyPr/>
                    <a:p>
                      <a:pPr indent="0" algn="l">
                        <a:lnSpc>
                          <a:spcPct val="120000"/>
                        </a:lnSpc>
                        <a:spcBef>
                          <a:spcPts val="0"/>
                        </a:spcBef>
                        <a:spcAft>
                          <a:spcPts val="0"/>
                        </a:spcAft>
                        <a:buNone/>
                      </a:pPr>
                      <a:r>
                        <a:rPr lang="zh-CN" sz="800" b="0" spc="60">
                          <a:solidFill>
                            <a:srgbClr val="646464"/>
                          </a:solidFill>
                          <a:latin typeface="微软雅黑" panose="020B0503020204020204" pitchFamily="34" charset="-122"/>
                          <a:ea typeface="微软雅黑" panose="020B0503020204020204" pitchFamily="34" charset="-122"/>
                        </a:rPr>
                        <a:t>实习单位统一社会信用代码</a:t>
                      </a:r>
                      <a:endParaRPr lang="zh-CN" sz="800" b="0" spc="60">
                        <a:solidFill>
                          <a:srgbClr val="646464"/>
                        </a:solidFill>
                        <a:latin typeface="微软雅黑" panose="020B0503020204020204" pitchFamily="34" charset="-122"/>
                        <a:ea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2F2F2"/>
                    </a:solidFill>
                  </a:tcPr>
                </a:tc>
                <a:tc>
                  <a:txBody>
                    <a:bodyPr/>
                    <a:p>
                      <a:pPr indent="0" algn="l">
                        <a:lnSpc>
                          <a:spcPct val="120000"/>
                        </a:lnSpc>
                        <a:spcBef>
                          <a:spcPts val="0"/>
                        </a:spcBef>
                        <a:spcAft>
                          <a:spcPts val="0"/>
                        </a:spcAft>
                        <a:buNone/>
                      </a:pPr>
                      <a:r>
                        <a:rPr lang="zh-CN" sz="8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同上，如果学生填写的单位名称或实习基地/实习点名称为营业执照上的完整名称，校友邦会自动匹配信用代码。</a:t>
                      </a:r>
                      <a:endParaRPr lang="zh-CN" sz="8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2F2F2"/>
                    </a:solidFill>
                  </a:tcPr>
                </a:tc>
              </a:tr>
              <a:tr h="191135">
                <a:tc>
                  <a:txBody>
                    <a:bodyPr/>
                    <a:p>
                      <a:pPr indent="0" algn="l">
                        <a:lnSpc>
                          <a:spcPct val="120000"/>
                        </a:lnSpc>
                        <a:spcBef>
                          <a:spcPts val="0"/>
                        </a:spcBef>
                        <a:spcAft>
                          <a:spcPts val="0"/>
                        </a:spcAft>
                        <a:buNone/>
                      </a:pPr>
                      <a:r>
                        <a:rPr lang="zh-CN" sz="800" b="0" spc="60">
                          <a:solidFill>
                            <a:srgbClr val="646464"/>
                          </a:solidFill>
                          <a:latin typeface="微软雅黑" panose="020B0503020204020204" pitchFamily="34" charset="-122"/>
                          <a:ea typeface="微软雅黑" panose="020B0503020204020204" pitchFamily="34" charset="-122"/>
                        </a:rPr>
                        <a:t>实习地区及代码</a:t>
                      </a:r>
                      <a:endParaRPr lang="zh-CN" sz="800" b="0" spc="60">
                        <a:solidFill>
                          <a:srgbClr val="646464"/>
                        </a:solidFill>
                        <a:latin typeface="微软雅黑" panose="020B0503020204020204" pitchFamily="34" charset="-122"/>
                        <a:ea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c>
                  <a:txBody>
                    <a:bodyPr/>
                    <a:p>
                      <a:pPr indent="0" algn="l">
                        <a:lnSpc>
                          <a:spcPct val="120000"/>
                        </a:lnSpc>
                        <a:spcBef>
                          <a:spcPts val="0"/>
                        </a:spcBef>
                        <a:spcAft>
                          <a:spcPts val="0"/>
                        </a:spcAft>
                        <a:buNone/>
                      </a:pPr>
                      <a:r>
                        <a:rPr lang="zh-CN" sz="8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如果错误，请检查学生实习单位地址信息，自主实习的查看报名信息，集中实习的查看相关的实习基地/实习点信息</a:t>
                      </a:r>
                      <a:endParaRPr lang="zh-CN" sz="8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r>
              <a:tr h="191135">
                <a:tc>
                  <a:txBody>
                    <a:bodyPr/>
                    <a:p>
                      <a:pPr indent="0" algn="l">
                        <a:lnSpc>
                          <a:spcPct val="120000"/>
                        </a:lnSpc>
                        <a:spcBef>
                          <a:spcPts val="0"/>
                        </a:spcBef>
                        <a:spcAft>
                          <a:spcPts val="0"/>
                        </a:spcAft>
                        <a:buNone/>
                      </a:pPr>
                      <a:r>
                        <a:rPr lang="zh-CN" sz="800" b="0" spc="60">
                          <a:solidFill>
                            <a:srgbClr val="646464"/>
                          </a:solidFill>
                          <a:latin typeface="微软雅黑" panose="020B0503020204020204" pitchFamily="34" charset="-122"/>
                          <a:ea typeface="微软雅黑" panose="020B0503020204020204" pitchFamily="34" charset="-122"/>
                        </a:rPr>
                        <a:t>实习详细地址</a:t>
                      </a:r>
                      <a:endParaRPr lang="zh-CN" sz="800" b="0" spc="60">
                        <a:solidFill>
                          <a:srgbClr val="646464"/>
                        </a:solidFill>
                        <a:latin typeface="微软雅黑" panose="020B0503020204020204" pitchFamily="34" charset="-122"/>
                        <a:ea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2F2F2"/>
                    </a:solidFill>
                  </a:tcPr>
                </a:tc>
                <a:tc>
                  <a:txBody>
                    <a:bodyPr/>
                    <a:p>
                      <a:pPr indent="0" algn="l">
                        <a:lnSpc>
                          <a:spcPct val="120000"/>
                        </a:lnSpc>
                        <a:spcBef>
                          <a:spcPts val="0"/>
                        </a:spcBef>
                        <a:spcAft>
                          <a:spcPts val="0"/>
                        </a:spcAft>
                        <a:buNone/>
                      </a:pPr>
                      <a:r>
                        <a:rPr lang="zh-CN" sz="8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错误或不完整，请检查学生实习单位地址信息，自主实习的查看报名信息，集中实习的查看相关的实习基地/实习点信息</a:t>
                      </a:r>
                      <a:endParaRPr lang="zh-CN" sz="8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2F2F2"/>
                    </a:solidFill>
                  </a:tcPr>
                </a:tc>
              </a:tr>
              <a:tr h="190500">
                <a:tc>
                  <a:txBody>
                    <a:bodyPr/>
                    <a:p>
                      <a:pPr indent="0" algn="l">
                        <a:lnSpc>
                          <a:spcPct val="120000"/>
                        </a:lnSpc>
                        <a:spcBef>
                          <a:spcPts val="0"/>
                        </a:spcBef>
                        <a:spcAft>
                          <a:spcPts val="0"/>
                        </a:spcAft>
                        <a:buNone/>
                      </a:pPr>
                      <a:r>
                        <a:rPr lang="zh-CN" sz="800" b="0" spc="60">
                          <a:solidFill>
                            <a:srgbClr val="646464"/>
                          </a:solidFill>
                          <a:latin typeface="微软雅黑" panose="020B0503020204020204" pitchFamily="34" charset="-122"/>
                          <a:ea typeface="微软雅黑" panose="020B0503020204020204" pitchFamily="34" charset="-122"/>
                        </a:rPr>
                        <a:t>实习开始时间</a:t>
                      </a:r>
                      <a:endParaRPr lang="zh-CN" sz="800" b="0" spc="60">
                        <a:solidFill>
                          <a:srgbClr val="646464"/>
                        </a:solidFill>
                        <a:latin typeface="微软雅黑" panose="020B0503020204020204" pitchFamily="34" charset="-122"/>
                        <a:ea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c>
                  <a:txBody>
                    <a:bodyPr/>
                    <a:p>
                      <a:pPr indent="0" algn="l">
                        <a:lnSpc>
                          <a:spcPct val="120000"/>
                        </a:lnSpc>
                        <a:spcBef>
                          <a:spcPts val="0"/>
                        </a:spcBef>
                        <a:spcAft>
                          <a:spcPts val="0"/>
                        </a:spcAft>
                        <a:buNone/>
                      </a:pPr>
                      <a:r>
                        <a:rPr lang="zh-CN" sz="800" b="0" spc="60">
                          <a:solidFill>
                            <a:srgbClr val="404040"/>
                          </a:solidFill>
                          <a:latin typeface="微软雅黑" panose="020B0503020204020204" pitchFamily="34" charset="-122"/>
                          <a:ea typeface="微软雅黑" panose="020B0503020204020204" pitchFamily="34" charset="-122"/>
                        </a:rPr>
                        <a:t>如果有误，自主实习的学生可以看一下学生提交的岗位时间，集中实习的请检查学生参与的集中项目时间</a:t>
                      </a:r>
                      <a:endParaRPr lang="zh-CN" sz="800" b="0" spc="60">
                        <a:solidFill>
                          <a:srgbClr val="404040"/>
                        </a:solidFill>
                        <a:latin typeface="微软雅黑" panose="020B0503020204020204" pitchFamily="34" charset="-122"/>
                        <a:ea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r>
              <a:tr h="191135">
                <a:tc>
                  <a:txBody>
                    <a:bodyPr/>
                    <a:p>
                      <a:pPr indent="0" algn="l">
                        <a:lnSpc>
                          <a:spcPct val="120000"/>
                        </a:lnSpc>
                        <a:spcBef>
                          <a:spcPts val="0"/>
                        </a:spcBef>
                        <a:spcAft>
                          <a:spcPts val="0"/>
                        </a:spcAft>
                        <a:buNone/>
                      </a:pPr>
                      <a:r>
                        <a:rPr lang="zh-CN" sz="800" b="0" spc="60">
                          <a:solidFill>
                            <a:srgbClr val="646464"/>
                          </a:solidFill>
                          <a:latin typeface="微软雅黑" panose="020B0503020204020204" pitchFamily="34" charset="-122"/>
                          <a:ea typeface="微软雅黑" panose="020B0503020204020204" pitchFamily="34" charset="-122"/>
                        </a:rPr>
                        <a:t>实习结束时间</a:t>
                      </a:r>
                      <a:endParaRPr lang="zh-CN" sz="800" b="0" spc="60">
                        <a:solidFill>
                          <a:srgbClr val="646464"/>
                        </a:solidFill>
                        <a:latin typeface="微软雅黑" panose="020B0503020204020204" pitchFamily="34" charset="-122"/>
                        <a:ea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2F2F2"/>
                    </a:solidFill>
                  </a:tcPr>
                </a:tc>
                <a:tc>
                  <a:txBody>
                    <a:bodyPr/>
                    <a:p>
                      <a:pPr indent="0" algn="l">
                        <a:lnSpc>
                          <a:spcPct val="120000"/>
                        </a:lnSpc>
                        <a:spcBef>
                          <a:spcPts val="0"/>
                        </a:spcBef>
                        <a:spcAft>
                          <a:spcPts val="0"/>
                        </a:spcAft>
                        <a:buNone/>
                      </a:pPr>
                      <a:r>
                        <a:rPr lang="zh-CN" sz="800" b="0" spc="60">
                          <a:solidFill>
                            <a:srgbClr val="404040"/>
                          </a:solidFill>
                          <a:latin typeface="微软雅黑" panose="020B0503020204020204" pitchFamily="34" charset="-122"/>
                          <a:ea typeface="微软雅黑" panose="020B0503020204020204" pitchFamily="34" charset="-122"/>
                        </a:rPr>
                        <a:t>如果有误，自主实习的学生可以看一下学生提交的岗位时间，集中实习的请检查学生参与的集中项目时间</a:t>
                      </a:r>
                      <a:endParaRPr lang="zh-CN" sz="800" b="0" spc="60">
                        <a:solidFill>
                          <a:srgbClr val="404040"/>
                        </a:solidFill>
                        <a:latin typeface="微软雅黑" panose="020B0503020204020204" pitchFamily="34" charset="-122"/>
                        <a:ea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2F2F2"/>
                    </a:solidFill>
                  </a:tcPr>
                </a:tc>
              </a:tr>
              <a:tr h="191135">
                <a:tc>
                  <a:txBody>
                    <a:bodyPr/>
                    <a:p>
                      <a:pPr indent="0" algn="l">
                        <a:lnSpc>
                          <a:spcPct val="120000"/>
                        </a:lnSpc>
                        <a:spcBef>
                          <a:spcPts val="0"/>
                        </a:spcBef>
                        <a:spcAft>
                          <a:spcPts val="0"/>
                        </a:spcAft>
                        <a:buNone/>
                      </a:pPr>
                      <a:r>
                        <a:rPr lang="zh-CN" sz="800" b="0" spc="60">
                          <a:solidFill>
                            <a:srgbClr val="646464"/>
                          </a:solidFill>
                          <a:latin typeface="微软雅黑" panose="020B0503020204020204" pitchFamily="34" charset="-122"/>
                          <a:ea typeface="微软雅黑" panose="020B0503020204020204" pitchFamily="34" charset="-122"/>
                        </a:rPr>
                        <a:t>实际实习天数</a:t>
                      </a:r>
                      <a:endParaRPr lang="zh-CN" sz="800" b="0" spc="60">
                        <a:solidFill>
                          <a:srgbClr val="646464"/>
                        </a:solidFill>
                        <a:latin typeface="微软雅黑" panose="020B0503020204020204" pitchFamily="34" charset="-122"/>
                        <a:ea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c>
                  <a:txBody>
                    <a:bodyPr/>
                    <a:p>
                      <a:pPr indent="0" algn="l">
                        <a:lnSpc>
                          <a:spcPct val="120000"/>
                        </a:lnSpc>
                        <a:spcBef>
                          <a:spcPts val="0"/>
                        </a:spcBef>
                        <a:spcAft>
                          <a:spcPts val="0"/>
                        </a:spcAft>
                        <a:buNone/>
                      </a:pPr>
                      <a:r>
                        <a:rPr lang="zh-CN" sz="800" b="0" spc="60">
                          <a:solidFill>
                            <a:srgbClr val="404040"/>
                          </a:solidFill>
                          <a:latin typeface="微软雅黑" panose="020B0503020204020204" pitchFamily="34" charset="-122"/>
                          <a:ea typeface="微软雅黑" panose="020B0503020204020204" pitchFamily="34" charset="-122"/>
                        </a:rPr>
                        <a:t>如果有误，自主实习的请检查学生自己填写的报名信息，集中实习的检查学生参与的集中项目</a:t>
                      </a:r>
                      <a:endParaRPr lang="zh-CN" sz="800" b="0" spc="60">
                        <a:solidFill>
                          <a:srgbClr val="404040"/>
                        </a:solidFill>
                        <a:latin typeface="微软雅黑" panose="020B0503020204020204" pitchFamily="34" charset="-122"/>
                        <a:ea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r>
              <a:tr h="366395">
                <a:tc>
                  <a:txBody>
                    <a:bodyPr/>
                    <a:p>
                      <a:pPr indent="0" algn="l">
                        <a:lnSpc>
                          <a:spcPct val="120000"/>
                        </a:lnSpc>
                        <a:spcBef>
                          <a:spcPts val="0"/>
                        </a:spcBef>
                        <a:spcAft>
                          <a:spcPts val="0"/>
                        </a:spcAft>
                        <a:buNone/>
                      </a:pPr>
                      <a:r>
                        <a:rPr lang="zh-CN" sz="800" b="0" spc="60">
                          <a:solidFill>
                            <a:srgbClr val="646464"/>
                          </a:solidFill>
                          <a:latin typeface="微软雅黑" panose="020B0503020204020204" pitchFamily="34" charset="-122"/>
                          <a:ea typeface="微软雅黑" panose="020B0503020204020204" pitchFamily="34" charset="-122"/>
                        </a:rPr>
                        <a:t>实习岗位</a:t>
                      </a:r>
                      <a:endParaRPr lang="zh-CN" sz="800" b="0" spc="60">
                        <a:solidFill>
                          <a:srgbClr val="646464"/>
                        </a:solidFill>
                        <a:latin typeface="微软雅黑" panose="020B0503020204020204" pitchFamily="34" charset="-122"/>
                        <a:ea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2F2F2"/>
                    </a:solidFill>
                  </a:tcPr>
                </a:tc>
                <a:tc>
                  <a:txBody>
                    <a:bodyPr/>
                    <a:p>
                      <a:pPr indent="0" algn="l">
                        <a:lnSpc>
                          <a:spcPct val="120000"/>
                        </a:lnSpc>
                        <a:spcBef>
                          <a:spcPts val="0"/>
                        </a:spcBef>
                        <a:spcAft>
                          <a:spcPts val="0"/>
                        </a:spcAft>
                        <a:buNone/>
                      </a:pPr>
                      <a:r>
                        <a:rPr lang="zh-CN" sz="800" b="0" spc="60">
                          <a:solidFill>
                            <a:srgbClr val="404040"/>
                          </a:solidFill>
                          <a:latin typeface="微软雅黑" panose="020B0503020204020204" pitchFamily="34" charset="-122"/>
                          <a:ea typeface="微软雅黑" panose="020B0503020204020204" pitchFamily="34" charset="-122"/>
                        </a:rPr>
                        <a:t>岗位信息，自主实习的学生在报名的时候自行填写，集中实习的学生为老师设置集中项目的时候关联，如果没关联，显示无，无明确岗位信息的，此处为无。</a:t>
                      </a:r>
                      <a:endParaRPr lang="zh-CN" sz="800" b="0" spc="60">
                        <a:solidFill>
                          <a:srgbClr val="404040"/>
                        </a:solidFill>
                        <a:latin typeface="微软雅黑" panose="020B0503020204020204" pitchFamily="34" charset="-122"/>
                        <a:ea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2F2F2"/>
                    </a:solidFill>
                  </a:tcPr>
                </a:tc>
              </a:tr>
              <a:tr h="191135">
                <a:tc>
                  <a:txBody>
                    <a:bodyPr/>
                    <a:p>
                      <a:pPr indent="0" algn="l">
                        <a:lnSpc>
                          <a:spcPct val="120000"/>
                        </a:lnSpc>
                        <a:spcBef>
                          <a:spcPts val="0"/>
                        </a:spcBef>
                        <a:spcAft>
                          <a:spcPts val="0"/>
                        </a:spcAft>
                        <a:buNone/>
                      </a:pPr>
                      <a:r>
                        <a:rPr lang="zh-CN" sz="800" b="0" spc="60">
                          <a:solidFill>
                            <a:srgbClr val="646464"/>
                          </a:solidFill>
                          <a:latin typeface="微软雅黑" panose="020B0503020204020204" pitchFamily="34" charset="-122"/>
                          <a:ea typeface="微软雅黑" panose="020B0503020204020204" pitchFamily="34" charset="-122"/>
                          <a:cs typeface="微软雅黑" panose="020B0503020204020204" pitchFamily="34" charset="-122"/>
                        </a:rPr>
                        <a:t>实习报酬（元/月）</a:t>
                      </a:r>
                      <a:endParaRPr lang="zh-CN" sz="800" b="0" spc="60">
                        <a:solidFill>
                          <a:srgbClr val="646464"/>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c>
                  <a:txBody>
                    <a:bodyPr/>
                    <a:p>
                      <a:pPr indent="0" algn="l">
                        <a:lnSpc>
                          <a:spcPct val="120000"/>
                        </a:lnSpc>
                        <a:spcBef>
                          <a:spcPts val="0"/>
                        </a:spcBef>
                        <a:spcAft>
                          <a:spcPts val="0"/>
                        </a:spcAft>
                        <a:buNone/>
                      </a:pPr>
                      <a:r>
                        <a:rPr lang="zh-CN" sz="8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同上，如果没有报酬显示为0</a:t>
                      </a:r>
                      <a:endParaRPr lang="zh-CN" sz="8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9525">
                      <a:solidFill>
                        <a:srgbClr val="646464"/>
                      </a:solidFill>
                      <a:prstDash val="sysDash"/>
                    </a:lnB>
                    <a:lnTlToBr>
                      <a:noFill/>
                    </a:lnTlToBr>
                    <a:lnBlToTr>
                      <a:noFill/>
                    </a:lnBlToTr>
                    <a:solidFill>
                      <a:srgbClr val="FFFFFF"/>
                    </a:solidFill>
                  </a:tcPr>
                </a:tc>
              </a:tr>
              <a:tr h="366395">
                <a:tc>
                  <a:txBody>
                    <a:bodyPr/>
                    <a:p>
                      <a:pPr indent="0" algn="l">
                        <a:lnSpc>
                          <a:spcPct val="120000"/>
                        </a:lnSpc>
                        <a:spcBef>
                          <a:spcPts val="0"/>
                        </a:spcBef>
                        <a:spcAft>
                          <a:spcPts val="0"/>
                        </a:spcAft>
                        <a:buNone/>
                      </a:pPr>
                      <a:r>
                        <a:rPr lang="zh-CN" sz="800" b="0" spc="60">
                          <a:solidFill>
                            <a:srgbClr val="646464"/>
                          </a:solidFill>
                          <a:latin typeface="微软雅黑" panose="020B0503020204020204" pitchFamily="34" charset="-122"/>
                          <a:ea typeface="微软雅黑" panose="020B0503020204020204" pitchFamily="34" charset="-122"/>
                        </a:rPr>
                        <a:t>企业指导人员姓名</a:t>
                      </a:r>
                      <a:endParaRPr lang="zh-CN" sz="800" b="0" spc="60">
                        <a:solidFill>
                          <a:srgbClr val="646464"/>
                        </a:solidFill>
                        <a:latin typeface="微软雅黑" panose="020B0503020204020204" pitchFamily="34" charset="-122"/>
                        <a:ea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28575">
                      <a:solidFill>
                        <a:srgbClr val="646464"/>
                      </a:solidFill>
                      <a:prstDash val="solid"/>
                    </a:lnB>
                    <a:lnTlToBr>
                      <a:noFill/>
                    </a:lnTlToBr>
                    <a:lnBlToTr>
                      <a:noFill/>
                    </a:lnBlToTr>
                    <a:solidFill>
                      <a:srgbClr val="F2F2F2"/>
                    </a:solidFill>
                  </a:tcPr>
                </a:tc>
                <a:tc>
                  <a:txBody>
                    <a:bodyPr/>
                    <a:p>
                      <a:pPr indent="0" algn="l">
                        <a:lnSpc>
                          <a:spcPct val="120000"/>
                        </a:lnSpc>
                        <a:spcBef>
                          <a:spcPts val="0"/>
                        </a:spcBef>
                        <a:spcAft>
                          <a:spcPts val="0"/>
                        </a:spcAft>
                        <a:buNone/>
                      </a:pPr>
                      <a:r>
                        <a:rPr lang="zh-CN" sz="8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自主实习的学生企业指导人员姓名为报名时候填写，集中实习的学生请老师检查集中项目关联的实习基地/实习点中的企业联系人信息，如果关联了实习岗位，请检查岗位中的企业师傅信息是否正确</a:t>
                      </a:r>
                      <a:endParaRPr lang="zh-CN" sz="800" b="0" spc="60">
                        <a:solidFill>
                          <a:srgbClr val="404040"/>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 marR="25400" marT="6350" marB="6350" vert="horz" anchor="ctr">
                    <a:lnL w="9525">
                      <a:solidFill>
                        <a:srgbClr val="646464"/>
                      </a:solidFill>
                      <a:prstDash val="sysDash"/>
                    </a:lnL>
                    <a:lnR w="9525">
                      <a:solidFill>
                        <a:srgbClr val="646464"/>
                      </a:solidFill>
                      <a:prstDash val="sysDash"/>
                    </a:lnR>
                    <a:lnT w="9525">
                      <a:solidFill>
                        <a:srgbClr val="646464"/>
                      </a:solidFill>
                      <a:prstDash val="sysDash"/>
                    </a:lnT>
                    <a:lnB w="28575">
                      <a:solidFill>
                        <a:srgbClr val="646464"/>
                      </a:solidFill>
                      <a:prstDash val="solid"/>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zh-CN" altLang="en-US">
                <a:sym typeface="+mn-ea"/>
              </a:rPr>
              <a:t>实习上报</a:t>
            </a:r>
            <a:r>
              <a:rPr lang="en-US" altLang="zh-CN">
                <a:sym typeface="+mn-ea"/>
              </a:rPr>
              <a:t>-</a:t>
            </a:r>
            <a:r>
              <a:rPr lang="zh-CN" altLang="en-US">
                <a:sym typeface="+mn-ea"/>
              </a:rPr>
              <a:t>校友邦实习上报数据准备</a:t>
            </a:r>
            <a:r>
              <a:rPr lang="en-US" altLang="zh-CN">
                <a:sym typeface="+mn-ea"/>
              </a:rPr>
              <a:t>-</a:t>
            </a:r>
            <a:r>
              <a:rPr lang="zh-CN" altLang="en-US">
                <a:sym typeface="+mn-ea"/>
              </a:rPr>
              <a:t>导出上报数据</a:t>
            </a:r>
            <a:endParaRPr lang="zh-CN" altLang="en-US">
              <a:sym typeface="+mn-ea"/>
            </a:endParaRPr>
          </a:p>
        </p:txBody>
      </p:sp>
      <p:sp>
        <p:nvSpPr>
          <p:cNvPr id="3" name="文本框 2"/>
          <p:cNvSpPr txBox="1"/>
          <p:nvPr/>
        </p:nvSpPr>
        <p:spPr>
          <a:xfrm>
            <a:off x="387350" y="555625"/>
            <a:ext cx="7928610" cy="583565"/>
          </a:xfrm>
          <a:prstGeom prst="rect">
            <a:avLst/>
          </a:prstGeom>
          <a:noFill/>
        </p:spPr>
        <p:txBody>
          <a:bodyPr wrap="square" rtlCol="0">
            <a:spAutoFit/>
          </a:bodyPr>
          <a:p>
            <a:r>
              <a:rPr lang="zh-CN" altLang="en-US">
                <a:solidFill>
                  <a:srgbClr val="FF0000"/>
                </a:solidFill>
              </a:rPr>
              <a:t>数据检查无误后，勾选相关学生，点击导出实习上报明细，到右上下载中心下载数据，如果长时间显示报表生成中，可以按</a:t>
            </a:r>
            <a:r>
              <a:rPr lang="en-US" altLang="zh-CN">
                <a:solidFill>
                  <a:srgbClr val="FF0000"/>
                </a:solidFill>
              </a:rPr>
              <a:t>F5</a:t>
            </a:r>
            <a:r>
              <a:rPr lang="zh-CN" altLang="en-US">
                <a:solidFill>
                  <a:srgbClr val="FF0000"/>
                </a:solidFill>
                <a:ea typeface="宋体" panose="02010600030101010101" pitchFamily="2" charset="-122"/>
              </a:rPr>
              <a:t>刷新页面。</a:t>
            </a:r>
            <a:endParaRPr lang="zh-CN" altLang="en-US">
              <a:solidFill>
                <a:srgbClr val="FF0000"/>
              </a:solidFill>
              <a:ea typeface="宋体" panose="02010600030101010101" pitchFamily="2" charset="-122"/>
            </a:endParaRPr>
          </a:p>
        </p:txBody>
      </p:sp>
      <p:pic>
        <p:nvPicPr>
          <p:cNvPr id="4" name="图片 -2147482615"/>
          <p:cNvPicPr>
            <a:picLocks noChangeAspect="1"/>
          </p:cNvPicPr>
          <p:nvPr>
            <p:custDataLst>
              <p:tags r:id="rId1"/>
            </p:custDataLst>
          </p:nvPr>
        </p:nvPicPr>
        <p:blipFill>
          <a:blip r:embed="rId2"/>
          <a:stretch>
            <a:fillRect/>
          </a:stretch>
        </p:blipFill>
        <p:spPr>
          <a:xfrm>
            <a:off x="824230" y="1327785"/>
            <a:ext cx="7491730" cy="3134360"/>
          </a:xfrm>
          <a:prstGeom prst="rect">
            <a:avLst/>
          </a:prstGeom>
          <a:noFill/>
          <a:ln w="9525">
            <a:noFill/>
          </a:ln>
        </p:spPr>
      </p:pic>
      <p:sp>
        <p:nvSpPr>
          <p:cNvPr id="5" name="矩形 4"/>
          <p:cNvSpPr/>
          <p:nvPr/>
        </p:nvSpPr>
        <p:spPr>
          <a:xfrm>
            <a:off x="2424430" y="3543300"/>
            <a:ext cx="768985" cy="431800"/>
          </a:xfrm>
          <a:prstGeom prst="rect">
            <a:avLst/>
          </a:prstGeom>
          <a:noFill/>
          <a:ln w="28575">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6" name="直接箭头连接符 5"/>
          <p:cNvCxnSpPr/>
          <p:nvPr/>
        </p:nvCxnSpPr>
        <p:spPr>
          <a:xfrm flipH="1" flipV="1">
            <a:off x="3026410" y="4047490"/>
            <a:ext cx="730250" cy="283210"/>
          </a:xfrm>
          <a:prstGeom prst="straightConnector1">
            <a:avLst/>
          </a:prstGeom>
          <a:ln w="349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925570" y="4330700"/>
            <a:ext cx="3970020" cy="337185"/>
          </a:xfrm>
          <a:prstGeom prst="rect">
            <a:avLst/>
          </a:prstGeom>
          <a:noFill/>
        </p:spPr>
        <p:txBody>
          <a:bodyPr wrap="square" rtlCol="0">
            <a:spAutoFit/>
          </a:bodyPr>
          <a:p>
            <a:r>
              <a:rPr lang="zh-CN" altLang="en-US"/>
              <a:t>数据无误，点击导出实习上报名明细</a:t>
            </a:r>
            <a:endParaRPr lang="zh-CN" altLang="en-US"/>
          </a:p>
        </p:txBody>
      </p:sp>
      <p:sp>
        <p:nvSpPr>
          <p:cNvPr id="9" name="矩形 8"/>
          <p:cNvSpPr/>
          <p:nvPr/>
        </p:nvSpPr>
        <p:spPr>
          <a:xfrm>
            <a:off x="5579745" y="1327785"/>
            <a:ext cx="431800" cy="288290"/>
          </a:xfrm>
          <a:prstGeom prst="rect">
            <a:avLst/>
          </a:prstGeom>
          <a:noFill/>
          <a:ln w="28575">
            <a:solidFill>
              <a:srgbClr val="FF0000"/>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cxnSp>
        <p:nvCxnSpPr>
          <p:cNvPr id="10" name="直接箭头连接符 9"/>
          <p:cNvCxnSpPr>
            <a:endCxn id="9" idx="2"/>
          </p:cNvCxnSpPr>
          <p:nvPr/>
        </p:nvCxnSpPr>
        <p:spPr>
          <a:xfrm flipH="1" flipV="1">
            <a:off x="5795645" y="1616075"/>
            <a:ext cx="484505" cy="60769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5643880" y="2280285"/>
            <a:ext cx="2010410" cy="583565"/>
          </a:xfrm>
          <a:prstGeom prst="rect">
            <a:avLst/>
          </a:prstGeom>
          <a:noFill/>
        </p:spPr>
        <p:txBody>
          <a:bodyPr wrap="square" rtlCol="0">
            <a:spAutoFit/>
          </a:bodyPr>
          <a:p>
            <a:r>
              <a:rPr lang="zh-CN" altLang="en-US"/>
              <a:t>点击下载中心，下载导出数据</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Shape 22"/>
          <p:cNvSpPr>
            <a:spLocks noChangeArrowheads="1"/>
          </p:cNvSpPr>
          <p:nvPr/>
        </p:nvSpPr>
        <p:spPr bwMode="auto">
          <a:xfrm>
            <a:off x="-952" y="1447324"/>
            <a:ext cx="9144953" cy="1966913"/>
          </a:xfrm>
          <a:prstGeom prst="rect">
            <a:avLst/>
          </a:prstGeom>
          <a:solidFill>
            <a:srgbClr val="C51A24"/>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2" name="Shape 22"/>
          <p:cNvSpPr>
            <a:spLocks noChangeArrowheads="1"/>
          </p:cNvSpPr>
          <p:nvPr/>
        </p:nvSpPr>
        <p:spPr bwMode="auto">
          <a:xfrm>
            <a:off x="897255" y="1504474"/>
            <a:ext cx="1534478" cy="2319338"/>
          </a:xfrm>
          <a:prstGeom prst="rect">
            <a:avLst/>
          </a:prstGeom>
          <a:solidFill>
            <a:schemeClr val="bg1"/>
          </a:solidFill>
          <a:ln w="12700">
            <a:noFill/>
            <a:miter lim="400000"/>
          </a:ln>
          <a:effectLst>
            <a:outerShdw blurRad="76200" dir="13500000" sy="23000" kx="1200000" algn="br" rotWithShape="0">
              <a:srgbClr val="B90003">
                <a:alpha val="20000"/>
              </a:srgbClr>
            </a:outerShdw>
          </a:effectLst>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5" name="文本框 4"/>
          <p:cNvSpPr txBox="1"/>
          <p:nvPr/>
        </p:nvSpPr>
        <p:spPr>
          <a:xfrm>
            <a:off x="1011555" y="1814195"/>
            <a:ext cx="1420495" cy="2306955"/>
          </a:xfrm>
          <a:prstGeom prst="rect">
            <a:avLst/>
          </a:prstGeom>
          <a:noFill/>
        </p:spPr>
        <p:txBody>
          <a:bodyPr wrap="square" rtlCol="0" anchor="t">
            <a:spAutoFit/>
          </a:bodyPr>
          <a:p>
            <a:r>
              <a:rPr lang="en-US" altLang="zh-CN" sz="7200" dirty="0" smtClean="0">
                <a:solidFill>
                  <a:srgbClr val="C00000"/>
                </a:solidFill>
                <a:effectLst/>
                <a:latin typeface="DIN Alternate" panose="020B0500000000000000" charset="0"/>
                <a:ea typeface="微软雅黑" panose="020B0503020204020204" pitchFamily="34" charset="-122"/>
                <a:cs typeface="DIN Alternate" panose="020B0500000000000000" charset="0"/>
                <a:sym typeface="+mn-ea"/>
              </a:rPr>
              <a:t> </a:t>
            </a:r>
            <a:r>
              <a:rPr lang="en-US" altLang="zh-CN" sz="7200" b="1" dirty="0" smtClean="0">
                <a:solidFill>
                  <a:srgbClr val="C00000"/>
                </a:solidFill>
                <a:effectLst/>
                <a:latin typeface="DIN Alternate" panose="020B0500000000000000" charset="0"/>
                <a:ea typeface="Microsoft YaHei Bold" panose="020B0502040204020203" charset="-122"/>
                <a:cs typeface="DIN Alternate" panose="020B0500000000000000" charset="0"/>
                <a:sym typeface="+mn-ea"/>
              </a:rPr>
              <a:t>02</a:t>
            </a:r>
            <a:endParaRPr lang="en-US" altLang="zh-CN" sz="7200" b="1" dirty="0" smtClean="0">
              <a:solidFill>
                <a:srgbClr val="C00000"/>
              </a:solidFill>
              <a:effectLst/>
              <a:latin typeface="DIN Alternate" panose="020B0500000000000000" charset="0"/>
              <a:ea typeface="Microsoft YaHei Bold" panose="020B0502040204020203" charset="-122"/>
              <a:cs typeface="DIN Alternate" panose="020B0500000000000000" charset="0"/>
              <a:sym typeface="+mn-ea"/>
            </a:endParaRPr>
          </a:p>
        </p:txBody>
      </p:sp>
      <p:sp>
        <p:nvSpPr>
          <p:cNvPr id="11" name="矩形 10"/>
          <p:cNvSpPr/>
          <p:nvPr/>
        </p:nvSpPr>
        <p:spPr>
          <a:xfrm>
            <a:off x="2781776" y="2007394"/>
            <a:ext cx="4361498" cy="553085"/>
          </a:xfrm>
          <a:prstGeom prst="rect">
            <a:avLst/>
          </a:prstGeom>
          <a:ln w="12700">
            <a:miter lim="400000"/>
          </a:ln>
          <a:effectLst>
            <a:outerShdw blurRad="63500" rotWithShape="0">
              <a:srgbClr val="808080">
                <a:alpha val="31423"/>
              </a:srgbClr>
            </a:outerShdw>
          </a:effectLst>
        </p:spPr>
        <p:txBody>
          <a:bodyPr wrap="square" lIns="45718" rIns="45718" rtlCol="0">
            <a:spAutoFit/>
          </a:bodyPr>
          <a:p>
            <a:pPr lvl="0" algn="l" hangingPunct="0">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3000">
                <a:latin typeface="微软雅黑" panose="020B0503020204020204" pitchFamily="34" charset="-122"/>
                <a:ea typeface="微软雅黑" panose="020B0503020204020204" pitchFamily="34" charset="-122"/>
              </a:rPr>
              <a:t>上报实习数据</a:t>
            </a:r>
            <a:endParaRPr lang="zh-CN" sz="3000">
              <a:latin typeface="微软雅黑" panose="020B0503020204020204" pitchFamily="34" charset="-122"/>
              <a:ea typeface="微软雅黑" panose="020B0503020204020204" pitchFamily="34" charset="-122"/>
            </a:endParaRPr>
          </a:p>
        </p:txBody>
      </p:sp>
      <p:sp>
        <p:nvSpPr>
          <p:cNvPr id="20" name="矩形 19"/>
          <p:cNvSpPr/>
          <p:nvPr/>
        </p:nvSpPr>
        <p:spPr>
          <a:xfrm>
            <a:off x="2781776" y="2596039"/>
            <a:ext cx="4486751" cy="229870"/>
          </a:xfrm>
          <a:prstGeom prst="rect">
            <a:avLst/>
          </a:prstGeom>
          <a:ln w="12700">
            <a:miter lim="400000"/>
          </a:ln>
          <a:effectLst>
            <a:outerShdw blurRad="63500" rotWithShape="0">
              <a:srgbClr val="808080">
                <a:alpha val="31423"/>
              </a:srgbClr>
            </a:outerShdw>
          </a:effectLst>
        </p:spPr>
        <p:txBody>
          <a:bodyPr wrap="square" lIns="45718" tIns="34290" rIns="45718" bIns="34290" anchor="t">
            <a:spAutoFit/>
          </a:bodyPr>
          <a:p>
            <a:pPr lvl="0" algn="l"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zh-CN" sz="1050" kern="0" dirty="0">
                <a:sym typeface="+mn-ea"/>
              </a:rPr>
              <a:t>如何将数据上报到全国大学生公共服务平台</a:t>
            </a:r>
            <a:endParaRPr lang="zh-CN" sz="1050" kern="0" dirty="0">
              <a:sym typeface="+mn-ea"/>
            </a:endParaRPr>
          </a:p>
        </p:txBody>
      </p:sp>
      <p:sp>
        <p:nvSpPr>
          <p:cNvPr id="6" name="矩形 5"/>
          <p:cNvSpPr/>
          <p:nvPr/>
        </p:nvSpPr>
        <p:spPr>
          <a:xfrm>
            <a:off x="1012190" y="2826385"/>
            <a:ext cx="1120775" cy="460375"/>
          </a:xfrm>
          <a:prstGeom prst="rect">
            <a:avLst/>
          </a:prstGeom>
        </p:spPr>
        <p:txBody>
          <a:bodyPr wrap="square">
            <a:spAutoFit/>
            <a:scene3d>
              <a:camera prst="orthographicFront"/>
              <a:lightRig rig="threePt" dir="t"/>
            </a:scene3d>
            <a:sp3d contourW="12700"/>
          </a:bodyPr>
          <a:p>
            <a:pPr algn="r"/>
            <a:r>
              <a:rPr lang="en-US" altLang="zh-CN" sz="2400" dirty="0">
                <a:solidFill>
                  <a:srgbClr val="C00000"/>
                </a:solidFill>
                <a:latin typeface="DIN Alternate" panose="020B0500000000000000" charset="0"/>
                <a:ea typeface="方正黑体简体" panose="02010601030101010101" pitchFamily="2" charset="-122"/>
                <a:cs typeface="DIN Alternate" panose="020B0500000000000000" charset="0"/>
                <a:sym typeface="Noto Serif CJK SC" panose="02020400000000000000" pitchFamily="18" charset="-122"/>
              </a:rPr>
              <a:t>PART</a:t>
            </a:r>
            <a:endParaRPr lang="en-US" altLang="zh-CN" sz="2400" dirty="0">
              <a:solidFill>
                <a:srgbClr val="C00000"/>
              </a:solidFill>
              <a:latin typeface="DIN Alternate" panose="020B0500000000000000" charset="0"/>
              <a:ea typeface="方正黑体简体" panose="02010601030101010101" pitchFamily="2" charset="-122"/>
              <a:cs typeface="DIN Alternate" panose="020B0500000000000000" charset="0"/>
              <a:sym typeface="Noto Serif CJK SC" panose="02020400000000000000" pitchFamily="18" charset="-122"/>
            </a:endParaRPr>
          </a:p>
        </p:txBody>
      </p:sp>
      <p:grpSp>
        <p:nvGrpSpPr>
          <p:cNvPr id="7" name="组合 6"/>
          <p:cNvGrpSpPr/>
          <p:nvPr/>
        </p:nvGrpSpPr>
        <p:grpSpPr>
          <a:xfrm>
            <a:off x="8131969" y="131921"/>
            <a:ext cx="782479" cy="275273"/>
            <a:chOff x="17075" y="277"/>
            <a:chExt cx="1643" cy="578"/>
          </a:xfrm>
        </p:grpSpPr>
        <p:grpSp>
          <p:nvGrpSpPr>
            <p:cNvPr id="12" name="组合 11"/>
            <p:cNvGrpSpPr/>
            <p:nvPr/>
          </p:nvGrpSpPr>
          <p:grpSpPr>
            <a:xfrm>
              <a:off x="17075" y="491"/>
              <a:ext cx="1643" cy="364"/>
              <a:chOff x="17075" y="619"/>
              <a:chExt cx="1643" cy="364"/>
            </a:xfrm>
          </p:grpSpPr>
          <p:sp>
            <p:nvSpPr>
              <p:cNvPr id="13" name="Shape 22"/>
              <p:cNvSpPr>
                <a:spLocks noChangeArrowheads="1"/>
              </p:cNvSpPr>
              <p:nvPr/>
            </p:nvSpPr>
            <p:spPr bwMode="auto">
              <a:xfrm>
                <a:off x="17075" y="619"/>
                <a:ext cx="1643" cy="290"/>
              </a:xfrm>
              <a:prstGeom prst="rect">
                <a:avLst/>
              </a:prstGeom>
              <a:solidFill>
                <a:schemeClr val="bg1">
                  <a:lumMod val="95000"/>
                </a:schemeClr>
              </a:solidFill>
              <a:ln w="12700">
                <a:noFill/>
                <a:miter lim="400000"/>
              </a:ln>
            </p:spPr>
            <p:txBody>
              <a:bodyPr lIns="45718" rIns="45718" anchor="ctr"/>
              <a:p>
                <a:pPr hangingPunct="0"/>
                <a:endParaRPr lang="en-US" altLang="zh-CN" sz="1800" b="0" baseline="0">
                  <a:solidFill>
                    <a:srgbClr val="DF2024"/>
                  </a:solidFill>
                  <a:latin typeface="Calibri" panose="020F0502020204030204" pitchFamily="34" charset="0"/>
                  <a:ea typeface="Calibri" panose="020F0502020204030204" pitchFamily="34" charset="0"/>
                </a:endParaRPr>
              </a:p>
            </p:txBody>
          </p:sp>
          <p:sp>
            <p:nvSpPr>
              <p:cNvPr id="16" name="Shape 26"/>
              <p:cNvSpPr/>
              <p:nvPr/>
            </p:nvSpPr>
            <p:spPr>
              <a:xfrm>
                <a:off x="17272" y="646"/>
                <a:ext cx="1250" cy="337"/>
              </a:xfrm>
              <a:prstGeom prst="rect">
                <a:avLst/>
              </a:prstGeom>
              <a:ln w="12700">
                <a:miter lim="400000"/>
              </a:ln>
              <a:effectLst/>
            </p:spPr>
            <p:txBody>
              <a:bodyPr wrap="square" lIns="45718" rIns="45718">
                <a:spAutoFit/>
              </a:bodyPr>
              <a:p>
                <a:pPr algn="ctr" fontAlgn="auto" hangingPunct="0">
                  <a:lnSpc>
                    <a:spcPct val="100000"/>
                  </a:lnSpc>
                  <a:spcBef>
                    <a:spcPts val="0"/>
                  </a:spcBef>
                  <a:spcAft>
                    <a:spcPts val="0"/>
                  </a:spcAft>
                  <a:defRPr sz="4200" b="0" baseline="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rPr lang="en-US" altLang="zh-CN" sz="450" kern="0" baseline="0" dirty="0">
                    <a:solidFill>
                      <a:srgbClr val="D62F2F"/>
                    </a:solidFill>
                    <a:effectLst/>
                    <a:sym typeface="微软雅黑" panose="020B0503020204020204" pitchFamily="34" charset="-122"/>
                  </a:rPr>
                  <a:t>www.xybsyw.com</a:t>
                </a:r>
                <a:endParaRPr lang="en-US" altLang="zh-CN" sz="450" kern="0" baseline="0" dirty="0">
                  <a:solidFill>
                    <a:srgbClr val="D62F2F"/>
                  </a:solidFill>
                  <a:effectLst/>
                  <a:sym typeface="微软雅黑" panose="020B0503020204020204" pitchFamily="34" charset="-122"/>
                </a:endParaRPr>
              </a:p>
            </p:txBody>
          </p:sp>
        </p:grpSp>
        <p:pic>
          <p:nvPicPr>
            <p:cNvPr id="14" name="图片 13" descr="红色1"/>
            <p:cNvPicPr>
              <a:picLocks noChangeAspect="1"/>
            </p:cNvPicPr>
            <p:nvPr/>
          </p:nvPicPr>
          <p:blipFill>
            <a:blip r:embed="rId1"/>
            <a:stretch>
              <a:fillRect/>
            </a:stretch>
          </p:blipFill>
          <p:spPr>
            <a:xfrm>
              <a:off x="17432" y="277"/>
              <a:ext cx="929" cy="299"/>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zh-CN" altLang="en-US">
                <a:sym typeface="+mn-ea"/>
              </a:rPr>
              <a:t>实习上报</a:t>
            </a:r>
            <a:r>
              <a:rPr lang="en-US" altLang="zh-CN">
                <a:sym typeface="+mn-ea"/>
              </a:rPr>
              <a:t>-</a:t>
            </a:r>
            <a:r>
              <a:rPr lang="zh-CN" altLang="en-US">
                <a:sym typeface="+mn-ea"/>
              </a:rPr>
              <a:t>全国大学生公共服务系统</a:t>
            </a:r>
            <a:r>
              <a:rPr lang="en-US" altLang="zh-CN">
                <a:sym typeface="+mn-ea"/>
              </a:rPr>
              <a:t>-</a:t>
            </a:r>
            <a:r>
              <a:rPr lang="zh-CN" altLang="en-US">
                <a:sym typeface="+mn-ea"/>
              </a:rPr>
              <a:t>上报数据</a:t>
            </a:r>
            <a:endParaRPr lang="zh-CN" altLang="en-US">
              <a:sym typeface="+mn-ea"/>
            </a:endParaRPr>
          </a:p>
        </p:txBody>
      </p:sp>
      <p:sp>
        <p:nvSpPr>
          <p:cNvPr id="7" name="文本框 6"/>
          <p:cNvSpPr txBox="1"/>
          <p:nvPr/>
        </p:nvSpPr>
        <p:spPr>
          <a:xfrm>
            <a:off x="107315" y="555625"/>
            <a:ext cx="8063865" cy="337185"/>
          </a:xfrm>
          <a:prstGeom prst="rect">
            <a:avLst/>
          </a:prstGeom>
          <a:noFill/>
        </p:spPr>
        <p:txBody>
          <a:bodyPr wrap="square" rtlCol="0">
            <a:spAutoFit/>
          </a:bodyPr>
          <a:p>
            <a:r>
              <a:rPr lang="zh-CN" altLang="en-US"/>
              <a:t>点击校友邦实习上报模块中的链接或者直接在浏览器输入</a:t>
            </a:r>
            <a:r>
              <a:rPr lang="en-US" altLang="zh-CN"/>
              <a:t>sx.chsi.com.cn</a:t>
            </a:r>
            <a:endParaRPr lang="zh-CN" altLang="en-US">
              <a:ea typeface="宋体" panose="02010600030101010101" pitchFamily="2" charset="-122"/>
            </a:endParaRPr>
          </a:p>
        </p:txBody>
      </p:sp>
      <p:pic>
        <p:nvPicPr>
          <p:cNvPr id="12" name="图片 11"/>
          <p:cNvPicPr>
            <a:picLocks noChangeAspect="1"/>
          </p:cNvPicPr>
          <p:nvPr>
            <p:custDataLst>
              <p:tags r:id="rId1"/>
            </p:custDataLst>
          </p:nvPr>
        </p:nvPicPr>
        <p:blipFill>
          <a:blip r:embed="rId2"/>
          <a:stretch>
            <a:fillRect/>
          </a:stretch>
        </p:blipFill>
        <p:spPr>
          <a:xfrm>
            <a:off x="179070" y="1059815"/>
            <a:ext cx="8227060" cy="2928620"/>
          </a:xfrm>
          <a:prstGeom prst="rect">
            <a:avLst/>
          </a:prstGeom>
        </p:spPr>
      </p:pic>
      <p:cxnSp>
        <p:nvCxnSpPr>
          <p:cNvPr id="13" name="直接箭头连接符 12"/>
          <p:cNvCxnSpPr/>
          <p:nvPr/>
        </p:nvCxnSpPr>
        <p:spPr>
          <a:xfrm flipH="1" flipV="1">
            <a:off x="3347720" y="2211705"/>
            <a:ext cx="441960" cy="51244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4015740" y="2576830"/>
            <a:ext cx="4097020" cy="829945"/>
          </a:xfrm>
          <a:prstGeom prst="rect">
            <a:avLst/>
          </a:prstGeom>
          <a:noFill/>
        </p:spPr>
        <p:txBody>
          <a:bodyPr wrap="square" rtlCol="0">
            <a:spAutoFit/>
          </a:bodyPr>
          <a:p>
            <a:r>
              <a:rPr lang="zh-CN" altLang="en-US"/>
              <a:t>在实习上报模块可以直接点击全国大学生公共服务系统，可直接跳转到登入首页或直接输入网址登入</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mc:Choice>
    <mc:Fallback>
      <p:transition spd="slow"/>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25.xml><?xml version="1.0" encoding="utf-8"?>
<p:tagLst xmlns:p="http://schemas.openxmlformats.org/presentationml/2006/main">
  <p:tag name="KSO_WM_BEAUTIFY_FLAG" val=""/>
</p:tagLst>
</file>

<file path=ppt/tags/tag126.xml><?xml version="1.0" encoding="utf-8"?>
<p:tagLst xmlns:p="http://schemas.openxmlformats.org/presentationml/2006/main">
  <p:tag name="KSO_WM_UNIT_TABLE_BEAUTIFY" val="smartTable{39beb79b-cd23-4ed9-8b70-e04b87c03f75}"/>
  <p:tag name="TABLE_RECT" val="17*64.6946*686*298.15"/>
  <p:tag name="TABLE_EMPHASIZE_COLOR" val="6579300"/>
  <p:tag name="TABLE_ONEKEY_SKIN_IDX" val="0"/>
  <p:tag name="TABLE_SKINIDX" val="-1"/>
  <p:tag name="TABLE_COLORIDX" val="l"/>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BEAUTIFY_FLAG" val=""/>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Lst>
</file>

<file path=ppt/tags/tag132.xml><?xml version="1.0" encoding="utf-8"?>
<p:tagLst xmlns:p="http://schemas.openxmlformats.org/presentationml/2006/main">
  <p:tag name="KSO_WM_BEAUTIFY_FLAG" val=""/>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BEAUTIFY_FLAG" val=""/>
</p:tagLst>
</file>

<file path=ppt/tags/tag138.xml><?xml version="1.0" encoding="utf-8"?>
<p:tagLst xmlns:p="http://schemas.openxmlformats.org/presentationml/2006/main">
  <p:tag name="KSO_WM_UNIT_TABLE_BEAUTIFY" val="smartTable{ebc90e97-4c81-4751-b51a-66dbfe209db0}"/>
  <p:tag name="TABLE_ENDDRAG_ORIGIN_RECT" val="567*293"/>
  <p:tag name="TABLE_ENDDRAG_RECT" val="65*78*567*293"/>
</p:tagLst>
</file>

<file path=ppt/tags/tag139.xml><?xml version="1.0" encoding="utf-8"?>
<p:tagLst xmlns:p="http://schemas.openxmlformats.org/presentationml/2006/main">
  <p:tag name="KSO_WM_BEAUTIFY_FLAG" val=""/>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BEAUTIFY_FLAG" val=""/>
</p:tagLst>
</file>

<file path=ppt/tags/tag141.xml><?xml version="1.0" encoding="utf-8"?>
<p:tagLst xmlns:p="http://schemas.openxmlformats.org/presentationml/2006/main">
  <p:tag name="KSO_WM_BEAUTIFY_FLAG" val=""/>
</p:tagLst>
</file>

<file path=ppt/tags/tag142.xml><?xml version="1.0" encoding="utf-8"?>
<p:tagLst xmlns:p="http://schemas.openxmlformats.org/presentationml/2006/main">
  <p:tag name="KSO_WM_UNIT_TABLE_BEAUTIFY" val="smartTable{931ed076-0345-4e57-954e-389c9b74107c}"/>
  <p:tag name="TABLE_RECT" val="17*45.1446*686*337.25"/>
  <p:tag name="TABLE_EMPHASIZE_COLOR" val="6579300"/>
  <p:tag name="TABLE_ONEKEY_SKIN_IDX" val="0"/>
  <p:tag name="TABLE_SKINIDX" val="-1"/>
  <p:tag name="TABLE_COLORIDX" val="l"/>
</p:tagLst>
</file>

<file path=ppt/tags/tag143.xml><?xml version="1.0" encoding="utf-8"?>
<p:tagLst xmlns:p="http://schemas.openxmlformats.org/presentationml/2006/main">
  <p:tag name="KSO_WM_UNIT_TABLE_BEAUTIFY" val="smartTable{4ca22f9e-45b8-4c12-ab46-fb9a9d02271b}"/>
  <p:tag name="TABLE_ENDDRAG_ORIGIN_RECT" val="526*267"/>
  <p:tag name="TABLE_ENDDRAG_RECT" val="65*60*553*267"/>
</p:tagLst>
</file>

<file path=ppt/tags/tag144.xml><?xml version="1.0" encoding="utf-8"?>
<p:tagLst xmlns:p="http://schemas.openxmlformats.org/presentationml/2006/main">
  <p:tag name="KSO_WM_UNIT_TABLE_BEAUTIFY" val="smartTable{4ca22f9e-45b8-4c12-ab46-fb9a9d02271b}"/>
  <p:tag name="TABLE_ENDDRAG_ORIGIN_RECT" val="526*267"/>
  <p:tag name="TABLE_ENDDRAG_RECT" val="65*60*553*267"/>
</p:tagLst>
</file>

<file path=ppt/tags/tag145.xml><?xml version="1.0" encoding="utf-8"?>
<p:tagLst xmlns:p="http://schemas.openxmlformats.org/presentationml/2006/main">
  <p:tag name="COMMONDATA" val="eyJoZGlkIjoiN2JiMTI1N2Y5ZDk2MTViYzdjMDFjMjIwNmNhY2VlY2QifQ=="/>
  <p:tag name="KSO_WPP_MARK_KEY" val="72db1496-f86a-421e-a03f-7698749d013e"/>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
      <a:dk1>
        <a:srgbClr val="000000"/>
      </a:dk1>
      <a:lt1>
        <a:srgbClr val="FFFFFF"/>
      </a:lt1>
      <a:dk2>
        <a:srgbClr val="A7A7A7"/>
      </a:dk2>
      <a:lt2>
        <a:srgbClr val="535353"/>
      </a:lt2>
      <a:accent1>
        <a:srgbClr val="DF0024"/>
      </a:accent1>
      <a:accent2>
        <a:srgbClr val="C0504D"/>
      </a:accent2>
      <a:accent3>
        <a:srgbClr val="FFFFFF"/>
      </a:accent3>
      <a:accent4>
        <a:srgbClr val="000000"/>
      </a:accent4>
      <a:accent5>
        <a:srgbClr val="ECAAAB"/>
      </a:accent5>
      <a:accent6>
        <a:srgbClr val="AC4744"/>
      </a:accent6>
      <a:hlink>
        <a:srgbClr val="0000FF"/>
      </a:hlink>
      <a:folHlink>
        <a:srgbClr val="FF00FF"/>
      </a:folHlink>
    </a:clrScheme>
    <a:fontScheme name="">
      <a:majorFont>
        <a:latin typeface="Calibri"/>
        <a:ea typeface="Calibri"/>
        <a:cs typeface=""/>
      </a:majorFont>
      <a:minorFont>
        <a:latin typeface="Calibri"/>
        <a:ea typeface="Calibr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自定义设计方案">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a:themeElements>
    <a:clrScheme name="">
      <a:dk1>
        <a:srgbClr val="000000"/>
      </a:dk1>
      <a:lt1>
        <a:srgbClr val="FFFFFF"/>
      </a:lt1>
      <a:dk2>
        <a:srgbClr val="A7A7A7"/>
      </a:dk2>
      <a:lt2>
        <a:srgbClr val="535353"/>
      </a:lt2>
      <a:accent1>
        <a:srgbClr val="DF0024"/>
      </a:accent1>
      <a:accent2>
        <a:srgbClr val="C0504D"/>
      </a:accent2>
      <a:accent3>
        <a:srgbClr val="FFFFFF"/>
      </a:accent3>
      <a:accent4>
        <a:srgbClr val="000000"/>
      </a:accent4>
      <a:accent5>
        <a:srgbClr val="ECAAAB"/>
      </a:accent5>
      <a:accent6>
        <a:srgbClr val="AC4744"/>
      </a:accent6>
      <a:hlink>
        <a:srgbClr val="0000FF"/>
      </a:hlink>
      <a:folHlink>
        <a:srgbClr val="FF00FF"/>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5947</Words>
  <Application>WPS 演示</Application>
  <PresentationFormat>全屏显示(16:9)</PresentationFormat>
  <Paragraphs>455</Paragraphs>
  <Slides>40</Slides>
  <Notes>5</Notes>
  <HiddenSlides>0</HiddenSlides>
  <MMClips>0</MMClips>
  <ScaleCrop>false</ScaleCrop>
  <HeadingPairs>
    <vt:vector size="6" baseType="variant">
      <vt:variant>
        <vt:lpstr>已用的字体</vt:lpstr>
      </vt:variant>
      <vt:variant>
        <vt:i4>13</vt:i4>
      </vt:variant>
      <vt:variant>
        <vt:lpstr>主题</vt:lpstr>
      </vt:variant>
      <vt:variant>
        <vt:i4>5</vt:i4>
      </vt:variant>
      <vt:variant>
        <vt:lpstr>幻灯片标题</vt:lpstr>
      </vt:variant>
      <vt:variant>
        <vt:i4>40</vt:i4>
      </vt:variant>
    </vt:vector>
  </HeadingPairs>
  <TitlesOfParts>
    <vt:vector size="58" baseType="lpstr">
      <vt:lpstr>Arial</vt:lpstr>
      <vt:lpstr>宋体</vt:lpstr>
      <vt:lpstr>Wingdings</vt:lpstr>
      <vt:lpstr>Calibri</vt:lpstr>
      <vt:lpstr>微软雅黑</vt:lpstr>
      <vt:lpstr>Wingdings</vt:lpstr>
      <vt:lpstr>Microsoft YaHei Bold</vt:lpstr>
      <vt:lpstr>Microsoft YaHei Regular</vt:lpstr>
      <vt:lpstr>DIN Alternate</vt:lpstr>
      <vt:lpstr>Vrinda</vt:lpstr>
      <vt:lpstr>方正黑体简体</vt:lpstr>
      <vt:lpstr>Noto Serif CJK SC</vt:lpstr>
      <vt:lpstr>Arial Unicode MS</vt:lpstr>
      <vt:lpstr>Office 主题</vt:lpstr>
      <vt:lpstr>1_自定义设计方案</vt:lpstr>
      <vt:lpstr>4_自定义设计方案</vt:lpstr>
      <vt:lpstr>2_自定义设计方案</vt:lpstr>
      <vt:lpstr>自定义设计方案</vt:lpstr>
      <vt:lpstr>PowerPoint 演示文稿</vt:lpstr>
      <vt:lpstr>实习上报-流程图</vt:lpstr>
      <vt:lpstr>PowerPoint 演示文稿</vt:lpstr>
      <vt:lpstr>实习上报-校友邦实习上报数据准备</vt:lpstr>
      <vt:lpstr>实习上报-校友邦实习上报数据准备-数据检查</vt:lpstr>
      <vt:lpstr>实习上报-校友邦实习上报数据准备-字段不完整原因</vt:lpstr>
      <vt:lpstr>实习上报-校友邦实习上报数据准备-导出上报数据</vt:lpstr>
      <vt:lpstr>PowerPoint 演示文稿</vt:lpstr>
      <vt:lpstr>实习上报-全国大学生公共服务系统-上报数据</vt:lpstr>
      <vt:lpstr>实习上报-全国大学生公共服务系统-上报数据</vt:lpstr>
      <vt:lpstr>实习上报-全国大学生公共服务系统-上报数据</vt:lpstr>
      <vt:lpstr>实习上报-全国大学生公共服务系统-上报数据</vt:lpstr>
      <vt:lpstr>实习上报（校级管理审核学院管理上报的数据，学院上传后要及时审核）</vt:lpstr>
      <vt:lpstr>实习上报-全国大学生公共服务系统-上报数据</vt:lpstr>
      <vt:lpstr>实习上报-全国大学生公共服务系统-上报数据</vt:lpstr>
      <vt:lpstr>实习上报-全国大学生公共服务系统-上报数据</vt:lpstr>
      <vt:lpstr>实习上报-全国大学生公共服务系统-上报数据</vt:lpstr>
      <vt:lpstr>PowerPoint 演示文稿</vt:lpstr>
      <vt:lpstr>方案上报负责人</vt:lpstr>
      <vt:lpstr>方案维度与规则</vt:lpstr>
      <vt:lpstr>方案的上传、编辑与修改</vt:lpstr>
      <vt:lpstr>PowerPoint 演示文稿</vt:lpstr>
      <vt:lpstr>完整准确获取上报字段</vt:lpstr>
      <vt:lpstr>完整准确获取上报字段-实习类型</vt:lpstr>
      <vt:lpstr>完整准确获取上报字段-实习组织形式</vt:lpstr>
      <vt:lpstr>完整准确获取上报字段-实习方式</vt:lpstr>
      <vt:lpstr>完整准确获取上报字段</vt:lpstr>
      <vt:lpstr>完整准确获取上报字段-自主实习</vt:lpstr>
      <vt:lpstr>完整准确获取上报字段-自主实习</vt:lpstr>
      <vt:lpstr>完整准确获取上报字段-集中/双向实习</vt:lpstr>
      <vt:lpstr>完整准确获取上报字段-集中/双向实习</vt:lpstr>
      <vt:lpstr>完整准确获取上报字段-集中/双向实习</vt:lpstr>
      <vt:lpstr>完整准确获取上报字段-集中/双向实习</vt:lpstr>
      <vt:lpstr>完整准确获取上报字段-集中/双向实习</vt:lpstr>
      <vt:lpstr>完整准确获取上报字段-集中/双向实习</vt:lpstr>
      <vt:lpstr>完整准确获取上报字段</vt:lpstr>
      <vt:lpstr>PowerPoint 演示文稿</vt:lpstr>
      <vt:lpstr>常见问题</vt:lpstr>
      <vt:lpstr>常见问题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
  <cp:lastModifiedBy>小平子</cp:lastModifiedBy>
  <cp:revision>570</cp:revision>
  <dcterms:created xsi:type="dcterms:W3CDTF">2017-01-09T09:44:00Z</dcterms:created>
  <dcterms:modified xsi:type="dcterms:W3CDTF">2023-03-01T03:13:27Z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2052-11.1.0.12980</vt:lpwstr>
  </property>
  <property fmtid="{D5CDD505-2E9C-101B-9397-08002B2CF9AE}" pid="3" name="ICV">
    <vt:lpwstr>6A6F064FCA5240F9BB5FD87E6AE65ECB</vt:lpwstr>
  </property>
</Properties>
</file>